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12" r:id="rId3"/>
    <p:sldId id="418" r:id="rId4"/>
    <p:sldId id="413" r:id="rId5"/>
    <p:sldId id="415" r:id="rId6"/>
    <p:sldId id="416" r:id="rId7"/>
    <p:sldId id="419" r:id="rId8"/>
    <p:sldId id="406" r:id="rId9"/>
    <p:sldId id="402" r:id="rId10"/>
    <p:sldId id="403" r:id="rId11"/>
    <p:sldId id="404" r:id="rId12"/>
    <p:sldId id="399" r:id="rId13"/>
    <p:sldId id="417" r:id="rId14"/>
    <p:sldId id="408" r:id="rId15"/>
    <p:sldId id="409" r:id="rId16"/>
    <p:sldId id="405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6F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7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CDruta\Desktop\Prezentare%20parlament\grafice-v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Componentele Prețului</a:t>
            </a:r>
            <a:r>
              <a:rPr lang="ro-RO" baseline="0"/>
              <a:t> Maximal,</a:t>
            </a:r>
          </a:p>
          <a:p>
            <a:pPr>
              <a:defRPr/>
            </a:pPr>
            <a:r>
              <a:rPr lang="ro-RO" baseline="0"/>
              <a:t>Benzina 95 </a:t>
            </a:r>
            <a:r>
              <a:rPr lang="ro-RO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Componentele Prețului</a:t>
            </a:r>
            <a:r>
              <a:rPr lang="ro-RO" baseline="0" dirty="0"/>
              <a:t> Maximal</a:t>
            </a:r>
          </a:p>
          <a:p>
            <a:pPr>
              <a:defRPr/>
            </a:pPr>
            <a:r>
              <a:rPr lang="ro-RO" baseline="0" dirty="0"/>
              <a:t>Benzina 95 </a:t>
            </a:r>
            <a:r>
              <a:rPr lang="ro-RO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7-42D1-A9D5-A74B618DA5D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7-42D1-A9D5-A74B618DA5D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27-42D1-A9D5-A74B618DA5D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27-42D1-A9D5-A74B618DA5D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627-42D1-A9D5-A74B618DA5D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D10CB608-5284-4DB4-8808-8820DFC6F25F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fld id="{71B597D6-EAE5-4216-9C8B-AD1BECBD9FCC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627-42D1-A9D5-A74B618DA5D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F56385A-EC95-42E5-B32E-D9D9C5BC463D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fld id="{6ED25F40-0E73-4834-AE3E-A81124B2B6C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27-42D1-A9D5-A74B618DA5D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6598BEE-0B98-4673-A0D8-4323CCA53CCF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fld id="{24F6C72F-9A54-414C-84FB-F3525E7138E0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627-42D1-A9D5-A74B618DA5D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BEC32C2-0FC1-4FD1-81FD-3500A9DDE9F3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fld id="{5BBA7A9A-3602-401D-AF90-4D29304B4F28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627-42D1-A9D5-A74B618DA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chart'!$D$4:$D$7</c:f>
              <c:strCache>
                <c:ptCount val="4"/>
                <c:pt idx="0">
                  <c:v>PL*CV  (Platts*Curs Valutar)</c:v>
                </c:pt>
                <c:pt idx="1">
                  <c:v>MC (Marja)</c:v>
                </c:pt>
                <c:pt idx="2">
                  <c:v>AC (Acciza)</c:v>
                </c:pt>
                <c:pt idx="3">
                  <c:v>TVA</c:v>
                </c:pt>
              </c:strCache>
            </c:strRef>
          </c:cat>
          <c:val>
            <c:numRef>
              <c:f>'pie chart'!$E$4:$E$7</c:f>
              <c:numCache>
                <c:formatCode>General</c:formatCode>
                <c:ptCount val="4"/>
                <c:pt idx="0">
                  <c:v>9.83</c:v>
                </c:pt>
                <c:pt idx="1">
                  <c:v>2.62</c:v>
                </c:pt>
                <c:pt idx="2">
                  <c:v>4.92</c:v>
                </c:pt>
                <c:pt idx="3">
                  <c:v>3.48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27-42D1-A9D5-A74B618DA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Componentele Prețului</a:t>
            </a:r>
            <a:r>
              <a:rPr lang="ro-RO" baseline="0" dirty="0"/>
              <a:t> Maximal</a:t>
            </a:r>
          </a:p>
          <a:p>
            <a:pPr>
              <a:defRPr/>
            </a:pPr>
            <a:r>
              <a:rPr lang="ro-RO" baseline="0" dirty="0"/>
              <a:t>Motorină</a:t>
            </a:r>
            <a:endParaRPr lang="ro-R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AB-4BD5-BF5F-35FDA0B1B0F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AB-4BD5-BF5F-35FDA0B1B0F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AB-4BD5-BF5F-35FDA0B1B0F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AB-4BD5-BF5F-35FDA0B1B0F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AB-4BD5-BF5F-35FDA0B1B0F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757C01F-744B-4085-B35E-818CC47FC11B}" type="VALUE">
                      <a:rPr lang="en-US" smtClean="0"/>
                      <a:pPr/>
                      <a:t>[VALUE]</a:t>
                    </a:fld>
                    <a:r>
                      <a:rPr lang="en-US" baseline="0"/>
                      <a:t>,00</a:t>
                    </a:r>
                  </a:p>
                  <a:p>
                    <a:r>
                      <a:rPr lang="en-US" baseline="0"/>
                      <a:t> </a:t>
                    </a:r>
                    <a:fld id="{A8EDE01F-C649-4D33-A902-328D67131A9F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AB-4BD5-BF5F-35FDA0B1B0F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F5E1D5A-6869-4795-96AC-33018DCEB9D0}" type="VALUE">
                      <a:rPr lang="en-US" smtClean="0"/>
                      <a:pPr/>
                      <a:t>[VALUE]</a:t>
                    </a:fld>
                    <a:endParaRPr lang="en-US" baseline="0"/>
                  </a:p>
                  <a:p>
                    <a:fld id="{A04D340A-FC2A-4671-B97D-4755ED0BC2AC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AB-4BD5-BF5F-35FDA0B1B0F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83856A1-E2AD-4D78-ABBD-E07CA381D936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fld id="{9E3C21E2-047B-4494-9D64-930BC658A88C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AB-4BD5-BF5F-35FDA0B1B0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A645ADA-424E-4C53-AD0A-2880FD794AC5}" type="VALUE">
                      <a:rPr lang="en-US" smtClean="0"/>
                      <a:pPr/>
                      <a:t>[VALUE]</a:t>
                    </a:fld>
                    <a:endParaRPr lang="en-US" baseline="0"/>
                  </a:p>
                  <a:p>
                    <a:fld id="{C4F6D659-3781-4643-A809-D7711DA84BFA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DAB-4BD5-BF5F-35FDA0B1B0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chart'!$D$28:$D$31</c:f>
              <c:strCache>
                <c:ptCount val="4"/>
                <c:pt idx="0">
                  <c:v>PL*CV  (Platts*Curs Valutar)</c:v>
                </c:pt>
                <c:pt idx="1">
                  <c:v>MC (Marja)</c:v>
                </c:pt>
                <c:pt idx="2">
                  <c:v>AC (Acciza)</c:v>
                </c:pt>
                <c:pt idx="3">
                  <c:v>TVA</c:v>
                </c:pt>
              </c:strCache>
            </c:strRef>
          </c:cat>
          <c:val>
            <c:numRef>
              <c:f>'pie chart'!$E$28:$E$31</c:f>
              <c:numCache>
                <c:formatCode>General</c:formatCode>
                <c:ptCount val="4"/>
                <c:pt idx="0">
                  <c:v>9</c:v>
                </c:pt>
                <c:pt idx="1">
                  <c:v>2.62</c:v>
                </c:pt>
                <c:pt idx="2">
                  <c:v>2.31</c:v>
                </c:pt>
                <c:pt idx="3">
                  <c:v>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AB-4BD5-BF5F-35FDA0B1B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6CDC0-08AB-44B0-841A-6FE51BFC0F83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BBBDE651-74FE-4816-B5F8-7432194AA3D7}">
      <dgm:prSet phldrT="[Text]"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o-RO" sz="2400" dirty="0"/>
            <a:t>Începând cu anul 2002, metoda de stabilire a prețului de comercializare a carburanților a suferit mai multe schimbări, care în esență a avut la bază </a:t>
          </a:r>
          <a:r>
            <a:rPr lang="ro-RO" sz="2400" b="0" dirty="0"/>
            <a:t>două tipuri de reglementare:</a:t>
          </a:r>
          <a:endParaRPr lang="en-US" sz="2400" b="0" dirty="0">
            <a:latin typeface="+mj-lt"/>
          </a:endParaRPr>
        </a:p>
      </dgm:t>
    </dgm:pt>
    <dgm:pt modelId="{BB559213-3E6A-4702-B300-60EC033F3575}" type="parTrans" cxnId="{A0BBD2BB-F8B0-47AC-9B58-F84139808F5B}">
      <dgm:prSet/>
      <dgm:spPr/>
      <dgm:t>
        <a:bodyPr/>
        <a:lstStyle/>
        <a:p>
          <a:endParaRPr lang="en-US"/>
        </a:p>
      </dgm:t>
    </dgm:pt>
    <dgm:pt modelId="{384F87D1-8632-4E09-B55B-8F8C69479521}" type="sibTrans" cxnId="{A0BBD2BB-F8B0-47AC-9B58-F84139808F5B}">
      <dgm:prSet/>
      <dgm:spPr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en-US"/>
        </a:p>
      </dgm:t>
    </dgm:pt>
    <dgm:pt modelId="{D06683B6-08B2-44AA-A905-EFF30009048D}" type="pres">
      <dgm:prSet presAssocID="{3766CDC0-08AB-44B0-841A-6FE51BFC0F83}" presName="Name0" presStyleCnt="0">
        <dgm:presLayoutVars>
          <dgm:dir/>
          <dgm:resizeHandles val="exact"/>
        </dgm:presLayoutVars>
      </dgm:prSet>
      <dgm:spPr/>
    </dgm:pt>
    <dgm:pt modelId="{D6BA6C14-C795-47F0-B862-BDBE264F1B46}" type="pres">
      <dgm:prSet presAssocID="{BBBDE651-74FE-4816-B5F8-7432194AA3D7}" presName="node" presStyleLbl="node1" presStyleIdx="0" presStyleCnt="1" custScaleY="455471" custLinFactNeighborX="-1039" custLinFactNeighborY="2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BD2BB-F8B0-47AC-9B58-F84139808F5B}" srcId="{3766CDC0-08AB-44B0-841A-6FE51BFC0F83}" destId="{BBBDE651-74FE-4816-B5F8-7432194AA3D7}" srcOrd="0" destOrd="0" parTransId="{BB559213-3E6A-4702-B300-60EC033F3575}" sibTransId="{384F87D1-8632-4E09-B55B-8F8C69479521}"/>
    <dgm:cxn modelId="{502098E8-5ECA-49B5-9892-2E9930D074CD}" type="presOf" srcId="{3766CDC0-08AB-44B0-841A-6FE51BFC0F83}" destId="{D06683B6-08B2-44AA-A905-EFF30009048D}" srcOrd="0" destOrd="0" presId="urn:microsoft.com/office/officeart/2005/8/layout/process1"/>
    <dgm:cxn modelId="{15CDFC6A-7813-4080-8319-35D36211E8BD}" type="presOf" srcId="{BBBDE651-74FE-4816-B5F8-7432194AA3D7}" destId="{D6BA6C14-C795-47F0-B862-BDBE264F1B46}" srcOrd="0" destOrd="0" presId="urn:microsoft.com/office/officeart/2005/8/layout/process1"/>
    <dgm:cxn modelId="{5BAA7247-F30C-481D-AF8B-6DFD06B7F811}" type="presParOf" srcId="{D06683B6-08B2-44AA-A905-EFF30009048D}" destId="{D6BA6C14-C795-47F0-B862-BDBE264F1B4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6CDC0-08AB-44B0-841A-6FE51BFC0F83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BBBDE651-74FE-4816-B5F8-7432194AA3D7}">
      <dgm:prSet phldrT="[Text]"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o-RO" sz="2400" b="1" dirty="0"/>
            <a:t>Legea nr.54/2021 pentru modificarea Legii privind piața produselor petroliere nr. 461/2001nr.54/2021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o-RO" sz="2400" b="0" dirty="0"/>
            <a:t>(în vigoare 14.06.2021-31.08.2021)</a:t>
          </a:r>
          <a:endParaRPr lang="en-US" sz="2400" b="0" dirty="0">
            <a:latin typeface="+mj-lt"/>
          </a:endParaRPr>
        </a:p>
      </dgm:t>
    </dgm:pt>
    <dgm:pt modelId="{BB559213-3E6A-4702-B300-60EC033F3575}" type="parTrans" cxnId="{A0BBD2BB-F8B0-47AC-9B58-F84139808F5B}">
      <dgm:prSet/>
      <dgm:spPr/>
      <dgm:t>
        <a:bodyPr/>
        <a:lstStyle/>
        <a:p>
          <a:endParaRPr lang="en-US"/>
        </a:p>
      </dgm:t>
    </dgm:pt>
    <dgm:pt modelId="{384F87D1-8632-4E09-B55B-8F8C69479521}" type="sibTrans" cxnId="{A0BBD2BB-F8B0-47AC-9B58-F84139808F5B}">
      <dgm:prSet/>
      <dgm:spPr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en-US"/>
        </a:p>
      </dgm:t>
    </dgm:pt>
    <dgm:pt modelId="{D06683B6-08B2-44AA-A905-EFF30009048D}" type="pres">
      <dgm:prSet presAssocID="{3766CDC0-08AB-44B0-841A-6FE51BFC0F83}" presName="Name0" presStyleCnt="0">
        <dgm:presLayoutVars>
          <dgm:dir/>
          <dgm:resizeHandles val="exact"/>
        </dgm:presLayoutVars>
      </dgm:prSet>
      <dgm:spPr/>
    </dgm:pt>
    <dgm:pt modelId="{D6BA6C14-C795-47F0-B862-BDBE264F1B46}" type="pres">
      <dgm:prSet presAssocID="{BBBDE651-74FE-4816-B5F8-7432194AA3D7}" presName="node" presStyleLbl="node1" presStyleIdx="0" presStyleCnt="1" custScaleY="455471" custLinFactNeighborX="-1039" custLinFactNeighborY="2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BD2BB-F8B0-47AC-9B58-F84139808F5B}" srcId="{3766CDC0-08AB-44B0-841A-6FE51BFC0F83}" destId="{BBBDE651-74FE-4816-B5F8-7432194AA3D7}" srcOrd="0" destOrd="0" parTransId="{BB559213-3E6A-4702-B300-60EC033F3575}" sibTransId="{384F87D1-8632-4E09-B55B-8F8C69479521}"/>
    <dgm:cxn modelId="{502098E8-5ECA-49B5-9892-2E9930D074CD}" type="presOf" srcId="{3766CDC0-08AB-44B0-841A-6FE51BFC0F83}" destId="{D06683B6-08B2-44AA-A905-EFF30009048D}" srcOrd="0" destOrd="0" presId="urn:microsoft.com/office/officeart/2005/8/layout/process1"/>
    <dgm:cxn modelId="{15CDFC6A-7813-4080-8319-35D36211E8BD}" type="presOf" srcId="{BBBDE651-74FE-4816-B5F8-7432194AA3D7}" destId="{D6BA6C14-C795-47F0-B862-BDBE264F1B46}" srcOrd="0" destOrd="0" presId="urn:microsoft.com/office/officeart/2005/8/layout/process1"/>
    <dgm:cxn modelId="{5BAA7247-F30C-481D-AF8B-6DFD06B7F811}" type="presParOf" srcId="{D06683B6-08B2-44AA-A905-EFF30009048D}" destId="{D6BA6C14-C795-47F0-B862-BDBE264F1B4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6CDC0-08AB-44B0-841A-6FE51BFC0F83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BBBDE651-74FE-4816-B5F8-7432194AA3D7}">
      <dgm:prSet phldrT="[Text]"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o-RO" sz="2400" b="1" dirty="0"/>
            <a:t>Legea </a:t>
          </a:r>
          <a:r>
            <a:rPr lang="en-US" sz="2400" b="1" i="0" dirty="0"/>
            <a:t> </a:t>
          </a:r>
          <a:r>
            <a:rPr lang="en-US" sz="2400" b="1" i="0" dirty="0" err="1"/>
            <a:t>Nr</a:t>
          </a:r>
          <a:r>
            <a:rPr lang="en-US" sz="2400" b="1" i="0" dirty="0"/>
            <a:t>. 96</a:t>
          </a:r>
          <a:r>
            <a:rPr lang="ro-RO" sz="2400" b="1" i="0" dirty="0"/>
            <a:t>/2021</a:t>
          </a:r>
          <a:r>
            <a:rPr lang="en-US" sz="2400" b="1" i="0" dirty="0"/>
            <a:t/>
          </a:r>
          <a:br>
            <a:rPr lang="en-US" sz="2400" b="1" i="0" dirty="0"/>
          </a:br>
          <a:r>
            <a:rPr lang="en-US" sz="2400" b="1" i="0" dirty="0" err="1"/>
            <a:t>pentru</a:t>
          </a:r>
          <a:r>
            <a:rPr lang="en-US" sz="2400" b="1" i="0" dirty="0"/>
            <a:t> </a:t>
          </a:r>
          <a:r>
            <a:rPr lang="ro-RO" sz="2400" b="1" i="0" noProof="0" dirty="0"/>
            <a:t>modificarea</a:t>
          </a:r>
          <a:r>
            <a:rPr lang="en-US" sz="2400" b="1" i="0" dirty="0"/>
            <a:t> </a:t>
          </a:r>
          <a:r>
            <a:rPr lang="en-US" sz="2400" b="1" i="0" dirty="0" err="1"/>
            <a:t>Legii</a:t>
          </a:r>
          <a:r>
            <a:rPr lang="en-US" sz="2400" b="1" i="0" dirty="0"/>
            <a:t> nr. 461/2001</a:t>
          </a:r>
          <a:br>
            <a:rPr lang="en-US" sz="2400" b="1" i="0" dirty="0"/>
          </a:br>
          <a:r>
            <a:rPr lang="en-US" sz="2400" b="1" i="0" dirty="0" err="1"/>
            <a:t>privind</a:t>
          </a:r>
          <a:r>
            <a:rPr lang="en-US" sz="2400" b="1" i="0" dirty="0"/>
            <a:t> </a:t>
          </a:r>
          <a:r>
            <a:rPr lang="en-US" sz="2400" b="1" i="0" dirty="0" err="1"/>
            <a:t>piața</a:t>
          </a:r>
          <a:r>
            <a:rPr lang="en-US" sz="2400" b="1" i="0" dirty="0"/>
            <a:t> </a:t>
          </a:r>
          <a:r>
            <a:rPr lang="en-US" sz="2400" b="1" i="0" dirty="0" err="1"/>
            <a:t>produselor</a:t>
          </a:r>
          <a:r>
            <a:rPr lang="en-US" sz="2400" b="1" i="0" dirty="0"/>
            <a:t> </a:t>
          </a:r>
          <a:r>
            <a:rPr lang="en-US" sz="2400" b="1" i="0" dirty="0" err="1"/>
            <a:t>petroliere</a:t>
          </a:r>
          <a:endParaRPr lang="ro-RO" sz="2400" b="1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o-RO" sz="2400" b="0" dirty="0"/>
            <a:t>(în vigoare 01.09.2021-prezent)</a:t>
          </a:r>
          <a:endParaRPr lang="en-US" sz="2400" b="0" dirty="0">
            <a:latin typeface="+mj-lt"/>
          </a:endParaRPr>
        </a:p>
      </dgm:t>
    </dgm:pt>
    <dgm:pt modelId="{BB559213-3E6A-4702-B300-60EC033F3575}" type="parTrans" cxnId="{A0BBD2BB-F8B0-47AC-9B58-F84139808F5B}">
      <dgm:prSet/>
      <dgm:spPr/>
      <dgm:t>
        <a:bodyPr/>
        <a:lstStyle/>
        <a:p>
          <a:endParaRPr lang="en-US"/>
        </a:p>
      </dgm:t>
    </dgm:pt>
    <dgm:pt modelId="{384F87D1-8632-4E09-B55B-8F8C69479521}" type="sibTrans" cxnId="{A0BBD2BB-F8B0-47AC-9B58-F84139808F5B}">
      <dgm:prSet/>
      <dgm:spPr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en-US"/>
        </a:p>
      </dgm:t>
    </dgm:pt>
    <dgm:pt modelId="{D06683B6-08B2-44AA-A905-EFF30009048D}" type="pres">
      <dgm:prSet presAssocID="{3766CDC0-08AB-44B0-841A-6FE51BFC0F83}" presName="Name0" presStyleCnt="0">
        <dgm:presLayoutVars>
          <dgm:dir/>
          <dgm:resizeHandles val="exact"/>
        </dgm:presLayoutVars>
      </dgm:prSet>
      <dgm:spPr/>
    </dgm:pt>
    <dgm:pt modelId="{D6BA6C14-C795-47F0-B862-BDBE264F1B46}" type="pres">
      <dgm:prSet presAssocID="{BBBDE651-74FE-4816-B5F8-7432194AA3D7}" presName="node" presStyleLbl="node1" presStyleIdx="0" presStyleCnt="1" custScaleY="455471" custLinFactNeighborX="318" custLinFactNeighborY="-1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BD2BB-F8B0-47AC-9B58-F84139808F5B}" srcId="{3766CDC0-08AB-44B0-841A-6FE51BFC0F83}" destId="{BBBDE651-74FE-4816-B5F8-7432194AA3D7}" srcOrd="0" destOrd="0" parTransId="{BB559213-3E6A-4702-B300-60EC033F3575}" sibTransId="{384F87D1-8632-4E09-B55B-8F8C69479521}"/>
    <dgm:cxn modelId="{502098E8-5ECA-49B5-9892-2E9930D074CD}" type="presOf" srcId="{3766CDC0-08AB-44B0-841A-6FE51BFC0F83}" destId="{D06683B6-08B2-44AA-A905-EFF30009048D}" srcOrd="0" destOrd="0" presId="urn:microsoft.com/office/officeart/2005/8/layout/process1"/>
    <dgm:cxn modelId="{15CDFC6A-7813-4080-8319-35D36211E8BD}" type="presOf" srcId="{BBBDE651-74FE-4816-B5F8-7432194AA3D7}" destId="{D6BA6C14-C795-47F0-B862-BDBE264F1B46}" srcOrd="0" destOrd="0" presId="urn:microsoft.com/office/officeart/2005/8/layout/process1"/>
    <dgm:cxn modelId="{5BAA7247-F30C-481D-AF8B-6DFD06B7F811}" type="presParOf" srcId="{D06683B6-08B2-44AA-A905-EFF30009048D}" destId="{D6BA6C14-C795-47F0-B862-BDBE264F1B4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A6C14-C795-47F0-B862-BDBE264F1B46}">
      <dsp:nvSpPr>
        <dsp:cNvPr id="0" name=""/>
        <dsp:cNvSpPr/>
      </dsp:nvSpPr>
      <dsp:spPr>
        <a:xfrm>
          <a:off x="0" y="0"/>
          <a:ext cx="10498351" cy="155693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o-RO" sz="2400" kern="1200" dirty="0"/>
            <a:t>Începând cu anul 2002, metoda de stabilire a prețului de comercializare a carburanților a suferit mai multe schimbări, care în esență a avut la bază </a:t>
          </a:r>
          <a:r>
            <a:rPr lang="ro-RO" sz="2400" b="0" kern="1200" dirty="0"/>
            <a:t>două tipuri de reglementare:</a:t>
          </a:r>
          <a:endParaRPr lang="en-US" sz="2400" b="0" kern="1200" dirty="0">
            <a:latin typeface="+mj-lt"/>
          </a:endParaRPr>
        </a:p>
      </dsp:txBody>
      <dsp:txXfrm>
        <a:off x="45601" y="45601"/>
        <a:ext cx="10407149" cy="1465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A6C14-C795-47F0-B862-BDBE264F1B46}">
      <dsp:nvSpPr>
        <dsp:cNvPr id="0" name=""/>
        <dsp:cNvSpPr/>
      </dsp:nvSpPr>
      <dsp:spPr>
        <a:xfrm>
          <a:off x="0" y="0"/>
          <a:ext cx="10498351" cy="152079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o-RO" sz="2400" b="1" kern="1200" dirty="0"/>
            <a:t>Legea nr.54/2021 pentru modificarea Legii privind piața produselor petroliere nr. 461/2001nr.54/2021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o-RO" sz="2400" b="0" kern="1200" dirty="0"/>
            <a:t>(în vigoare 14.06.2021-31.08.2021)</a:t>
          </a:r>
          <a:endParaRPr lang="en-US" sz="2400" b="0" kern="1200" dirty="0">
            <a:latin typeface="+mj-lt"/>
          </a:endParaRPr>
        </a:p>
      </dsp:txBody>
      <dsp:txXfrm>
        <a:off x="44542" y="44542"/>
        <a:ext cx="10409267" cy="1431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A6C14-C795-47F0-B862-BDBE264F1B46}">
      <dsp:nvSpPr>
        <dsp:cNvPr id="0" name=""/>
        <dsp:cNvSpPr/>
      </dsp:nvSpPr>
      <dsp:spPr>
        <a:xfrm>
          <a:off x="20514" y="0"/>
          <a:ext cx="10488099" cy="152079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o-RO" sz="2400" b="1" kern="1200" dirty="0"/>
            <a:t>Legea </a:t>
          </a:r>
          <a:r>
            <a:rPr lang="en-US" sz="2400" b="1" i="0" kern="1200" dirty="0"/>
            <a:t> </a:t>
          </a:r>
          <a:r>
            <a:rPr lang="en-US" sz="2400" b="1" i="0" kern="1200" dirty="0" err="1"/>
            <a:t>Nr</a:t>
          </a:r>
          <a:r>
            <a:rPr lang="en-US" sz="2400" b="1" i="0" kern="1200" dirty="0"/>
            <a:t>. 96</a:t>
          </a:r>
          <a:r>
            <a:rPr lang="ro-RO" sz="2400" b="1" i="0" kern="1200" dirty="0"/>
            <a:t>/2021</a:t>
          </a:r>
          <a:r>
            <a:rPr lang="en-US" sz="2400" b="1" i="0" kern="1200" dirty="0"/>
            <a:t/>
          </a:r>
          <a:br>
            <a:rPr lang="en-US" sz="2400" b="1" i="0" kern="1200" dirty="0"/>
          </a:br>
          <a:r>
            <a:rPr lang="en-US" sz="2400" b="1" i="0" kern="1200" dirty="0" err="1"/>
            <a:t>pentru</a:t>
          </a:r>
          <a:r>
            <a:rPr lang="en-US" sz="2400" b="1" i="0" kern="1200" dirty="0"/>
            <a:t> </a:t>
          </a:r>
          <a:r>
            <a:rPr lang="ro-RO" sz="2400" b="1" i="0" kern="1200" noProof="0" dirty="0"/>
            <a:t>modificarea</a:t>
          </a:r>
          <a:r>
            <a:rPr lang="en-US" sz="2400" b="1" i="0" kern="1200" dirty="0"/>
            <a:t> </a:t>
          </a:r>
          <a:r>
            <a:rPr lang="en-US" sz="2400" b="1" i="0" kern="1200" dirty="0" err="1"/>
            <a:t>Legii</a:t>
          </a:r>
          <a:r>
            <a:rPr lang="en-US" sz="2400" b="1" i="0" kern="1200" dirty="0"/>
            <a:t> nr. 461/2001</a:t>
          </a:r>
          <a:br>
            <a:rPr lang="en-US" sz="2400" b="1" i="0" kern="1200" dirty="0"/>
          </a:br>
          <a:r>
            <a:rPr lang="en-US" sz="2400" b="1" i="0" kern="1200" dirty="0" err="1"/>
            <a:t>privind</a:t>
          </a:r>
          <a:r>
            <a:rPr lang="en-US" sz="2400" b="1" i="0" kern="1200" dirty="0"/>
            <a:t> </a:t>
          </a:r>
          <a:r>
            <a:rPr lang="en-US" sz="2400" b="1" i="0" kern="1200" dirty="0" err="1"/>
            <a:t>piața</a:t>
          </a:r>
          <a:r>
            <a:rPr lang="en-US" sz="2400" b="1" i="0" kern="1200" dirty="0"/>
            <a:t> </a:t>
          </a:r>
          <a:r>
            <a:rPr lang="en-US" sz="2400" b="1" i="0" kern="1200" dirty="0" err="1"/>
            <a:t>produselor</a:t>
          </a:r>
          <a:r>
            <a:rPr lang="en-US" sz="2400" b="1" i="0" kern="1200" dirty="0"/>
            <a:t> </a:t>
          </a:r>
          <a:r>
            <a:rPr lang="en-US" sz="2400" b="1" i="0" kern="1200" dirty="0" err="1"/>
            <a:t>petroliere</a:t>
          </a:r>
          <a:endParaRPr lang="ro-RO" sz="2400" b="1" kern="1200" dirty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o-RO" sz="2400" b="0" kern="1200" dirty="0"/>
            <a:t>(în vigoare 01.09.2021-prezent)</a:t>
          </a:r>
          <a:endParaRPr lang="en-US" sz="2400" b="0" kern="1200" dirty="0">
            <a:latin typeface="+mj-lt"/>
          </a:endParaRPr>
        </a:p>
      </dsp:txBody>
      <dsp:txXfrm>
        <a:off x="65056" y="44542"/>
        <a:ext cx="10399015" cy="1431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00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7821B-D667-45D4-9469-6B8A002863B7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404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00" y="9428404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17EFC-99F8-41A9-848C-4772CA9A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74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056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8056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624ED7E8-2BF2-4E4C-956F-C32C81556DEA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77197"/>
            <a:ext cx="5438140" cy="3908614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E2F056C2-5372-4891-BF91-00D41984D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8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6C2-5372-4891-BF91-00D41984D8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6C2-5372-4891-BF91-00D41984D8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0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6C2-5372-4891-BF91-00D41984D8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0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6C2-5372-4891-BF91-00D41984D8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76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6C2-5372-4891-BF91-00D41984D8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6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6C2-5372-4891-BF91-00D41984D8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3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6C2-5372-4891-BF91-00D41984D8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2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6C2-5372-4891-BF91-00D41984D8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68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6C2-5372-4891-BF91-00D41984D8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ABA-2472-437A-9A13-82A4976DC230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6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2A8F-0AF5-4D9A-8E4D-5728107F4C79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7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D24B-9E99-4F36-88BD-4A446E78479B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8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82C8-A147-4EC4-A256-CBEC6E06D7E2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1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0015-E541-4779-8CB5-B1FAAA492A07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4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5EB-BE6B-4693-BE06-D47AC35ACFAB}" type="datetime1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7B48-E61E-4E74-B7EE-9FB100DBDFE0}" type="datetime1">
              <a:rPr lang="ru-RU" smtClean="0"/>
              <a:t>20.09.2021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7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8797-0F06-4032-84AA-34D079371E48}" type="datetime1">
              <a:rPr lang="ru-RU" smtClean="0"/>
              <a:t>20.09.2021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1572-3A34-4354-8DC0-AF6669A2808E}" type="datetime1">
              <a:rPr lang="ru-RU" smtClean="0"/>
              <a:t>20.09.2021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1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A2B4-7D73-4DEE-A610-F9306FC52BEE}" type="datetime1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0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EFC6-5102-4AF8-B50E-A12F77D95F66}" type="datetime1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8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F4546-588C-4155-A60A-51A97A4987B0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80E1-EF08-40CF-93C3-85D5CC32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24465"/>
            <a:ext cx="12192000" cy="1655762"/>
          </a:xfrm>
        </p:spPr>
        <p:txBody>
          <a:bodyPr>
            <a:normAutofit/>
          </a:bodyPr>
          <a:lstStyle/>
          <a:p>
            <a:r>
              <a:rPr lang="ro-MD" sz="1400" dirty="0">
                <a:latin typeface="+mj-lt"/>
              </a:rPr>
              <a:t>ANRE</a:t>
            </a:r>
          </a:p>
          <a:p>
            <a:r>
              <a:rPr lang="ro-MD" sz="1400" dirty="0">
                <a:latin typeface="+mj-lt"/>
              </a:rPr>
              <a:t>Chișinău</a:t>
            </a:r>
          </a:p>
          <a:p>
            <a:r>
              <a:rPr lang="ro-MD" sz="1400" dirty="0">
                <a:latin typeface="+mj-lt"/>
              </a:rPr>
              <a:t> 21 </a:t>
            </a:r>
            <a:r>
              <a:rPr lang="ro-RO" sz="1400" dirty="0">
                <a:latin typeface="+mj-lt"/>
              </a:rPr>
              <a:t>septembrie</a:t>
            </a:r>
            <a:r>
              <a:rPr lang="ro-MD" sz="1400" dirty="0">
                <a:latin typeface="+mj-lt"/>
              </a:rPr>
              <a:t> 2021</a:t>
            </a:r>
            <a:endParaRPr lang="ru-RU" sz="1400" dirty="0">
              <a:latin typeface="+mj-lt"/>
            </a:endParaRPr>
          </a:p>
        </p:txBody>
      </p:sp>
      <p:sp>
        <p:nvSpPr>
          <p:cNvPr id="4" name="AutoShape 2" descr="https://mail-anre.gov.md/service/home/~/?auth=co&amp;loc=en_US&amp;id=7289&amp;part=2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0" y="2583727"/>
            <a:ext cx="12192000" cy="26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ro-MD" sz="3200" dirty="0"/>
              <a:t/>
            </a:r>
            <a:br>
              <a:rPr lang="ro-MD" sz="3200" dirty="0"/>
            </a:br>
            <a:r>
              <a:rPr lang="ro-RO" sz="2000" b="1" u="sng" dirty="0"/>
              <a:t>Conferința de presă:</a:t>
            </a: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en-US" sz="2000" b="1" dirty="0"/>
              <a:t>CU PRIVIRE LA STABILIREA PRE</a:t>
            </a:r>
            <a:r>
              <a:rPr lang="ro-MD" sz="2000" b="1" dirty="0"/>
              <a:t>ȚURILOR </a:t>
            </a:r>
            <a:r>
              <a:rPr lang="ro-RO" sz="2000" b="1" dirty="0"/>
              <a:t>LA PRODUSELE PETROLIERE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o-MD" sz="2000" b="1" dirty="0"/>
              <a:t>ȘI </a:t>
            </a:r>
            <a:r>
              <a:rPr lang="en-US" sz="2000" b="1" dirty="0"/>
              <a:t>APLICAREA </a:t>
            </a:r>
            <a:r>
              <a:rPr lang="ro-RO" sz="2000" b="1" dirty="0"/>
              <a:t>LEGISLAȚIEI ÎN VIGOARE</a:t>
            </a:r>
            <a:endParaRPr lang="ru-RU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48" y="589528"/>
            <a:ext cx="2536103" cy="25325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010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77186" y="1024932"/>
            <a:ext cx="9586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200" b="1" i="1" dirty="0" smtClean="0">
                <a:latin typeface="+mj-lt"/>
              </a:rPr>
              <a:t>În fiecare zi lucrătoare, până la ora 12:00, Agenția publică pe pagina sa web prețurile maximale de comercializare cu amănuntul a produselor petroliere principale de tip standard. Aceste prețuri sunt valabile cu începere de la ora 00.01 pentru ziua/zilele următoare zilei în care au fost stabilite.</a:t>
            </a:r>
          </a:p>
          <a:p>
            <a:pPr algn="just"/>
            <a:endParaRPr lang="ro-MD" sz="1200" b="1" i="1" dirty="0">
              <a:latin typeface="+mj-lt"/>
            </a:endParaRPr>
          </a:p>
          <a:p>
            <a:pPr algn="just"/>
            <a:endParaRPr lang="ro-MD" sz="1200" b="1" i="1" dirty="0">
              <a:latin typeface="+mj-lt"/>
            </a:endParaRPr>
          </a:p>
          <a:p>
            <a:pPr algn="just"/>
            <a:r>
              <a:rPr lang="ro-MD" sz="1200" b="1" i="1" dirty="0">
                <a:latin typeface="+mj-lt"/>
              </a:rPr>
              <a:t>CU DESCIFRĂRILE CORESPUNZĂTOARE, PENTRU FIECARE PRODUS:</a:t>
            </a:r>
            <a:endParaRPr lang="ru-RU" sz="1200" b="1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0456" y="510371"/>
            <a:ext cx="6932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2400" b="1" dirty="0">
                <a:latin typeface="+mj-lt"/>
              </a:rPr>
              <a:t>PUBLICĂRILE DE PREȚ DE CĂTRE ANRE</a:t>
            </a:r>
            <a:endParaRPr lang="ru-RU" sz="2400" b="1" dirty="0"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40101" y="2028996"/>
            <a:ext cx="5943600" cy="477266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184185" y="2028996"/>
            <a:ext cx="5943600" cy="47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6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77186" y="1024932"/>
            <a:ext cx="9586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200" b="1" i="1" dirty="0" smtClean="0">
                <a:latin typeface="+mj-lt"/>
              </a:rPr>
              <a:t>În fiecare zi lucrătoare, până la ora 12:00, Agenția publică pe pagina sa web prețurile maximale de comercializare cu amănuntul a produselor petroliere principale de tip standard. Aceste prețuri sunt valabile cu începere de la ora 00.01 pentru ziua/zilele următoare zilei în care au fost stabilite.</a:t>
            </a:r>
          </a:p>
          <a:p>
            <a:pPr algn="just"/>
            <a:endParaRPr lang="ro-MD" sz="1200" b="1" i="1" dirty="0">
              <a:latin typeface="+mj-lt"/>
            </a:endParaRPr>
          </a:p>
          <a:p>
            <a:pPr algn="just"/>
            <a:endParaRPr lang="ro-MD" sz="1200" b="1" i="1" dirty="0">
              <a:latin typeface="+mj-lt"/>
            </a:endParaRPr>
          </a:p>
          <a:p>
            <a:pPr algn="just"/>
            <a:r>
              <a:rPr lang="ro-MD" sz="1200" b="1" i="1" dirty="0">
                <a:latin typeface="+mj-lt"/>
              </a:rPr>
              <a:t>ISTORICUL PREȚURILOR ȘI COMPONENTELOR, RĂMĂNE ACCESIBIL PE PAGINA WEB:</a:t>
            </a:r>
            <a:endParaRPr lang="ru-RU" sz="1200" b="1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0456" y="510371"/>
            <a:ext cx="6354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2400" b="1" dirty="0">
                <a:latin typeface="+mj-lt"/>
              </a:rPr>
              <a:t>PUBLICĂRILE DE PREȚ DE CĂTRE ANRE</a:t>
            </a:r>
            <a:endParaRPr lang="ru-RU" sz="2400" b="1" dirty="0">
              <a:latin typeface="+mj-lt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577186" y="2042478"/>
            <a:ext cx="3920068" cy="481740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6486315" y="2040595"/>
            <a:ext cx="3953086" cy="48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3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66167" y="6278954"/>
            <a:ext cx="2743200" cy="365125"/>
          </a:xfrm>
        </p:spPr>
        <p:txBody>
          <a:bodyPr/>
          <a:lstStyle/>
          <a:p>
            <a:fld id="{88AB80E1-EF08-40CF-93C3-85D5CC32BBDD}" type="slidenum">
              <a:rPr lang="ru-RU" smtClean="0"/>
              <a:t>12</a:t>
            </a:fld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1520651" y="30187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MD" sz="2400" b="1" dirty="0">
                <a:latin typeface="+mj-lt"/>
              </a:rPr>
              <a:t>EVOLUȚIA COTAȚIILOR  PLATTS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218" y="1174106"/>
            <a:ext cx="9833149" cy="4934592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2329107" y="4497869"/>
            <a:ext cx="4108118" cy="11254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o-MD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14.09.2021, prețul cotației Platts la benzină a înregistrat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 mai mare</a:t>
            </a:r>
            <a:r>
              <a:rPr lang="ro-MD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nivel din ultimii 5 ani.</a:t>
            </a:r>
            <a:endParaRPr lang="ru-RU" sz="1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7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13</a:t>
            </a:fld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1520651" y="30187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MD" sz="2400" b="1" dirty="0">
                <a:latin typeface="+mj-lt"/>
              </a:rPr>
              <a:t>EVOLUȚIA COTAȚIILOR  PLATTS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652" y="1030015"/>
            <a:ext cx="9721656" cy="52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4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14</a:t>
            </a:fld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1480457" y="51037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MD" sz="2400" b="1" dirty="0">
                <a:latin typeface="+mj-lt"/>
              </a:rPr>
              <a:t>EFECTELE NOII REGLEMNĂTI</a:t>
            </a:r>
            <a:endParaRPr lang="ru-RU" sz="2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456" y="972036"/>
            <a:ext cx="9559719" cy="53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15</a:t>
            </a:fld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1480457" y="51037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MD" sz="2400" b="1" dirty="0">
                <a:latin typeface="+mj-lt"/>
              </a:rPr>
              <a:t>EFECTELE NOII REGLEMNĂTI</a:t>
            </a:r>
            <a:endParaRPr lang="ru-RU" sz="2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457" y="972036"/>
            <a:ext cx="9617472" cy="52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1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77186" y="1024932"/>
            <a:ext cx="958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MD" sz="1200" b="1" i="1" dirty="0">
                <a:latin typeface="+mj-lt"/>
              </a:rPr>
              <a:t>ANRE stabilește prețurile în concordanță cu prevederile legale, în regim de maximă transparență. </a:t>
            </a:r>
          </a:p>
          <a:p>
            <a:pPr algn="just"/>
            <a:endParaRPr lang="ro-MD" sz="1200" b="1" i="1" dirty="0">
              <a:latin typeface="+mj-lt"/>
            </a:endParaRPr>
          </a:p>
          <a:p>
            <a:pPr algn="just"/>
            <a:r>
              <a:rPr lang="ro-MD" sz="1200" b="1" i="1" dirty="0">
                <a:latin typeface="+mj-lt"/>
              </a:rPr>
              <a:t>De fiecare dată Agenția a oferit reprezentanților mass-media informații la subiectele de interes și a publicat pe pagina oficială comunicate, precizări ori chiar dezmințiri, atunci când în spațiul public apăreau informații fie incorecte, fie tendențioase.</a:t>
            </a:r>
            <a:endParaRPr lang="ru-RU" sz="1200" b="1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0457" y="51037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dirty="0">
                <a:latin typeface="+mj-lt"/>
              </a:rPr>
              <a:t>COMUNICAREA ANRE</a:t>
            </a:r>
            <a:endParaRPr lang="ru-RU" sz="2400" b="1" dirty="0"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08541" y="2132542"/>
            <a:ext cx="3040592" cy="377509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6311409" y="2132542"/>
            <a:ext cx="2982912" cy="354694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3732591" y="2132542"/>
            <a:ext cx="2517245" cy="276965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9355894" y="2132542"/>
            <a:ext cx="2285773" cy="46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2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8260686"/>
              </p:ext>
            </p:extLst>
          </p:nvPr>
        </p:nvGraphicFramePr>
        <p:xfrm>
          <a:off x="1474838" y="1366571"/>
          <a:ext cx="10508614" cy="1556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2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6134" y="670975"/>
            <a:ext cx="9878961" cy="548696"/>
          </a:xfrm>
        </p:spPr>
        <p:txBody>
          <a:bodyPr>
            <a:normAutofit fontScale="90000"/>
          </a:bodyPr>
          <a:lstStyle/>
          <a:p>
            <a:r>
              <a:rPr lang="ro-RO" dirty="0"/>
              <a:t>Legea 461/2001 – Modelele de reglementare</a:t>
            </a:r>
            <a:br>
              <a:rPr lang="ro-RO" dirty="0"/>
            </a:b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13338" y="3252521"/>
            <a:ext cx="4952289" cy="2898022"/>
            <a:chOff x="0" y="0"/>
            <a:chExt cx="10498351" cy="1615933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10498351" cy="152079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0" y="0"/>
              <a:ext cx="10409267" cy="16159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5400000">
            <a:off x="6375819" y="2562667"/>
            <a:ext cx="629650" cy="750058"/>
            <a:chOff x="3355749" y="2399062"/>
            <a:chExt cx="629650" cy="750058"/>
          </a:xfrm>
        </p:grpSpPr>
        <p:sp>
          <p:nvSpPr>
            <p:cNvPr id="12" name="Right Arrow 11"/>
            <p:cNvSpPr/>
            <p:nvPr/>
          </p:nvSpPr>
          <p:spPr>
            <a:xfrm>
              <a:off x="3355749" y="2399062"/>
              <a:ext cx="629650" cy="750058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ight Arrow 4"/>
            <p:cNvSpPr txBox="1"/>
            <p:nvPr/>
          </p:nvSpPr>
          <p:spPr>
            <a:xfrm>
              <a:off x="3355749" y="2549074"/>
              <a:ext cx="440755" cy="450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941482" y="38773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Plafonarea rentabilității </a:t>
            </a:r>
          </a:p>
          <a:p>
            <a:pPr algn="ctr"/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</a:rPr>
              <a:t>Anii 2002-2015 </a:t>
            </a:r>
          </a:p>
          <a:p>
            <a:pPr algn="ctr"/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</a:rPr>
              <a:t>Anii 2019-2021 (iunie)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887470" y="3252521"/>
            <a:ext cx="4952289" cy="2898022"/>
            <a:chOff x="0" y="0"/>
            <a:chExt cx="10498351" cy="1615933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0"/>
              <a:ext cx="10498351" cy="152079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0" y="0"/>
              <a:ext cx="10409267" cy="16159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294603" y="38773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Plafonarea prețului</a:t>
            </a:r>
          </a:p>
          <a:p>
            <a:pPr algn="ctr"/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</a:rPr>
              <a:t>Anii 2016-2018 </a:t>
            </a:r>
          </a:p>
          <a:p>
            <a:pPr algn="ctr"/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</a:rPr>
              <a:t>Din iunie 2021 </a:t>
            </a:r>
          </a:p>
        </p:txBody>
      </p:sp>
    </p:spTree>
    <p:extLst>
      <p:ext uri="{BB962C8B-B14F-4D97-AF65-F5344CB8AC3E}">
        <p14:creationId xmlns:p14="http://schemas.microsoft.com/office/powerpoint/2010/main" val="335178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46813285"/>
              </p:ext>
            </p:extLst>
          </p:nvPr>
        </p:nvGraphicFramePr>
        <p:xfrm>
          <a:off x="1474838" y="1106905"/>
          <a:ext cx="10508614" cy="152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3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4838" y="680336"/>
            <a:ext cx="9878961" cy="548696"/>
          </a:xfrm>
        </p:spPr>
        <p:txBody>
          <a:bodyPr>
            <a:normAutofit fontScale="90000"/>
          </a:bodyPr>
          <a:lstStyle/>
          <a:p>
            <a:r>
              <a:rPr lang="ro-RO" dirty="0"/>
              <a:t>Legea în baza inițiativei deputatului OLEINIC</a:t>
            </a:r>
            <a:br>
              <a:rPr lang="ro-RO" dirty="0"/>
            </a:b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13338" y="3252521"/>
            <a:ext cx="10431613" cy="3298002"/>
            <a:chOff x="0" y="0"/>
            <a:chExt cx="10498351" cy="1615932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10498351" cy="152079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0" y="28099"/>
              <a:ext cx="10409267" cy="15878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b="1" dirty="0">
                  <a:solidFill>
                    <a:srgbClr val="C00000"/>
                  </a:solidFill>
                  <a:latin typeface="+mj-lt"/>
                </a:rPr>
                <a:t>Deficiențe: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o-RO" b="1" kern="1200" dirty="0">
                  <a:latin typeface="+mj-lt"/>
                </a:rPr>
                <a:t>Prețurile maximale se stabilesc de către companii și nu de către Regulator.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o-RO" b="1" dirty="0">
                  <a:latin typeface="+mj-lt"/>
                </a:rPr>
                <a:t>Companiile urmează să dețină acces la cotațiile </a:t>
              </a:r>
              <a:r>
                <a:rPr lang="ro-RO" b="1" dirty="0" err="1">
                  <a:latin typeface="+mj-lt"/>
                </a:rPr>
                <a:t>Platts</a:t>
              </a:r>
              <a:r>
                <a:rPr lang="ro-RO" b="1" dirty="0">
                  <a:latin typeface="+mj-lt"/>
                </a:rPr>
                <a:t> (creșterea cheltuielilor cca. 50-60 mii USD anual).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o-RO" b="1" dirty="0">
                  <a:latin typeface="+mj-lt"/>
                </a:rPr>
                <a:t>Stabilirea prețurilor pentru fiecare partidă importată chiar dacă majoritatea companiilor care vând cu amănuntul nu fac importuri și procură pe piața locală.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o-RO" b="1" dirty="0">
                  <a:latin typeface="+mj-lt"/>
                </a:rPr>
                <a:t>Necesitatea evidenței per partidă, deși standardele de contabilitate prevăd aplicarea metodei costului mediu ponderat.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o-RO" b="1" dirty="0">
                  <a:latin typeface="+mj-lt"/>
                </a:rPr>
                <a:t>Stabilirea prețurilor pentru unele tipuri de produse petroliere care din anul 2019 sunt interzise în Republica Moldova.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o-RO" b="1" kern="1200" dirty="0">
                  <a:latin typeface="+mj-lt"/>
                </a:rPr>
                <a:t>Excluderea din greșeală a unor prevederi din art. 13 ce se refereau la drepturile importatorilor ș.a.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endParaRPr lang="ro-RO" b="1" kern="1200" dirty="0">
                <a:latin typeface="+mj-lt"/>
              </a:endParaRP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endParaRPr lang="en-US" b="1" kern="1200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5400000">
            <a:off x="6375819" y="2562667"/>
            <a:ext cx="629650" cy="750058"/>
            <a:chOff x="3355749" y="2399062"/>
            <a:chExt cx="629650" cy="750058"/>
          </a:xfrm>
        </p:grpSpPr>
        <p:sp>
          <p:nvSpPr>
            <p:cNvPr id="12" name="Right Arrow 11"/>
            <p:cNvSpPr/>
            <p:nvPr/>
          </p:nvSpPr>
          <p:spPr>
            <a:xfrm>
              <a:off x="3355749" y="2399062"/>
              <a:ext cx="629650" cy="750058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ight Arrow 4"/>
            <p:cNvSpPr txBox="1"/>
            <p:nvPr/>
          </p:nvSpPr>
          <p:spPr>
            <a:xfrm>
              <a:off x="3355749" y="2549074"/>
              <a:ext cx="440755" cy="450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00876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3635870"/>
              </p:ext>
            </p:extLst>
          </p:nvPr>
        </p:nvGraphicFramePr>
        <p:xfrm>
          <a:off x="1474838" y="1106905"/>
          <a:ext cx="10508614" cy="152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4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4838" y="680336"/>
            <a:ext cx="9878961" cy="548696"/>
          </a:xfrm>
        </p:spPr>
        <p:txBody>
          <a:bodyPr>
            <a:normAutofit fontScale="90000"/>
          </a:bodyPr>
          <a:lstStyle/>
          <a:p>
            <a:r>
              <a:rPr lang="ro-RO" dirty="0"/>
              <a:t>Legea în forma ei actuală în vigoare</a:t>
            </a:r>
            <a:br>
              <a:rPr lang="ro-RO" dirty="0"/>
            </a:b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74838" y="3252521"/>
            <a:ext cx="10470113" cy="3303819"/>
            <a:chOff x="-38746" y="0"/>
            <a:chExt cx="10537097" cy="1618782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10498351" cy="152079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-38746" y="2849"/>
              <a:ext cx="10409267" cy="16159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b="1" dirty="0">
                  <a:solidFill>
                    <a:srgbClr val="C00000"/>
                  </a:solidFill>
                  <a:latin typeface="+mj-lt"/>
                </a:rPr>
                <a:t>Modificările principale</a:t>
              </a:r>
              <a:r>
                <a:rPr lang="ro-RO" b="1" dirty="0">
                  <a:latin typeface="+mj-lt"/>
                </a:rPr>
                <a:t>: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o-RO" b="1" kern="1200" dirty="0">
                  <a:latin typeface="+mj-lt"/>
                </a:rPr>
                <a:t>Prețurile maximale se stabilesc de către ANRE doar pentru 2 produse de bază (Benzina COR 95 și Motorina).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o-RO" b="1" dirty="0">
                  <a:latin typeface="+mj-lt"/>
                </a:rPr>
                <a:t>Se revine la liberalizarea pieței angro și a altor produse petroliere.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o-RO" b="1" dirty="0">
                  <a:latin typeface="+mj-lt"/>
                </a:rPr>
                <a:t>Se relaxează condițiile speciale de obținere a licenței pentru import (anularea obligativității deținerii capitalului propriu de 8 milioane de lei și reducerea capacității de depozitare).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o-RO" b="1" dirty="0">
                  <a:latin typeface="+mj-lt"/>
                </a:rPr>
                <a:t>Se renunță la obligația prelevării probelor la import din spațiul UE.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o-RO" b="1" dirty="0">
                  <a:latin typeface="+mj-lt"/>
                </a:rPr>
                <a:t>Se asigură transparența deplină a procesului de stabilire de către ANRE a prețurilor.</a:t>
              </a:r>
            </a:p>
            <a:p>
              <a:pPr marL="514350" lvl="0" indent="-51435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ro-RO" b="1" kern="1200" dirty="0">
                  <a:latin typeface="+mj-lt"/>
                </a:rPr>
                <a:t>Se exclude orice influență a operat</a:t>
              </a:r>
              <a:r>
                <a:rPr lang="ro-RO" b="1" dirty="0">
                  <a:latin typeface="+mj-lt"/>
                </a:rPr>
                <a:t>orilor asupra procesului de formare a prețurilor.</a:t>
              </a:r>
              <a:endParaRPr lang="en-US" b="1" kern="1200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5400000">
            <a:off x="6375819" y="2562667"/>
            <a:ext cx="629650" cy="750058"/>
            <a:chOff x="3355749" y="2399062"/>
            <a:chExt cx="629650" cy="750058"/>
          </a:xfrm>
        </p:grpSpPr>
        <p:sp>
          <p:nvSpPr>
            <p:cNvPr id="12" name="Right Arrow 11"/>
            <p:cNvSpPr/>
            <p:nvPr/>
          </p:nvSpPr>
          <p:spPr>
            <a:xfrm>
              <a:off x="3355749" y="2399062"/>
              <a:ext cx="629650" cy="750058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ight Arrow 4"/>
            <p:cNvSpPr txBox="1"/>
            <p:nvPr/>
          </p:nvSpPr>
          <p:spPr>
            <a:xfrm>
              <a:off x="3355749" y="2549074"/>
              <a:ext cx="440755" cy="450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17637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5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4838" y="694003"/>
            <a:ext cx="9878961" cy="1324924"/>
          </a:xfrm>
        </p:spPr>
        <p:txBody>
          <a:bodyPr>
            <a:normAutofit fontScale="90000"/>
          </a:bodyPr>
          <a:lstStyle/>
          <a:p>
            <a:r>
              <a:rPr lang="ro-RO" sz="3100" b="1" dirty="0"/>
              <a:t>Componentele prețului maximal de comercializare cu amănuntul a produselor petroliere principale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26743" y="1448380"/>
            <a:ext cx="10283053" cy="938743"/>
            <a:chOff x="-38746" y="0"/>
            <a:chExt cx="10537097" cy="1618782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10498351" cy="152079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-38746" y="2849"/>
              <a:ext cx="10409267" cy="16159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>
                <a:latin typeface="+mj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04185" y="-2295644"/>
            <a:ext cx="6939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964555" y="1535254"/>
            <a:ext cx="1026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/>
              <a:t> L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baza formării prețurilor maximale de comercializare a produselor petroliere principale de tip standard stau </a:t>
            </a: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componente: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99158" y="2408808"/>
            <a:ext cx="2918584" cy="2505846"/>
            <a:chOff x="0" y="-461546"/>
            <a:chExt cx="10601336" cy="1982338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0" y="0"/>
              <a:ext cx="10498351" cy="152079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0" y="-461546"/>
              <a:ext cx="10601336" cy="19432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„</a:t>
              </a:r>
              <a:r>
                <a:rPr lang="ro-RO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</a:t>
              </a:r>
              <a:r>
                <a:rPr lang="ro-RO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Acciza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(se modifică anual conform Codului Fiscal)</a:t>
              </a:r>
              <a:endParaRPr lang="en-US" sz="1400" b="1" kern="12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217742" y="2465633"/>
            <a:ext cx="2900730" cy="2674616"/>
            <a:chOff x="-137977" y="-408404"/>
            <a:chExt cx="10636328" cy="2087578"/>
          </a:xfrm>
          <a:scene3d>
            <a:camera prst="orthographicFront"/>
            <a:lightRig rig="flat" dir="t"/>
          </a:scene3d>
        </p:grpSpPr>
        <p:sp>
          <p:nvSpPr>
            <p:cNvPr id="22" name="Rounded Rectangle 21"/>
            <p:cNvSpPr/>
            <p:nvPr/>
          </p:nvSpPr>
          <p:spPr>
            <a:xfrm>
              <a:off x="0" y="0"/>
              <a:ext cx="10498351" cy="152079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Rounded Rectangle 4"/>
            <p:cNvSpPr txBox="1"/>
            <p:nvPr/>
          </p:nvSpPr>
          <p:spPr>
            <a:xfrm>
              <a:off x="-137977" y="-408404"/>
              <a:ext cx="10411522" cy="2087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„</a:t>
              </a:r>
              <a:r>
                <a:rPr lang="ro-RO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TVA</a:t>
              </a:r>
              <a:r>
                <a:rPr lang="ro-RO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Taxa pe valoare adăugată </a:t>
              </a:r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(nu se modifică)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01135" y="2408808"/>
            <a:ext cx="3096143" cy="2623340"/>
            <a:chOff x="-198788" y="-410867"/>
            <a:chExt cx="10697139" cy="2006455"/>
          </a:xfrm>
          <a:scene3d>
            <a:camera prst="orthographicFront"/>
            <a:lightRig rig="flat" dir="t"/>
          </a:scene3d>
        </p:grpSpPr>
        <p:sp>
          <p:nvSpPr>
            <p:cNvPr id="36" name="Rounded Rectangle 35"/>
            <p:cNvSpPr/>
            <p:nvPr/>
          </p:nvSpPr>
          <p:spPr>
            <a:xfrm>
              <a:off x="0" y="0"/>
              <a:ext cx="10498351" cy="152079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Rounded Rectangle 4"/>
            <p:cNvSpPr txBox="1"/>
            <p:nvPr/>
          </p:nvSpPr>
          <p:spPr>
            <a:xfrm>
              <a:off x="-198788" y="-410867"/>
              <a:ext cx="10055389" cy="2006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ro-RO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„</a:t>
              </a:r>
              <a:r>
                <a:rPr lang="ro-RO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</a:t>
              </a:r>
              <a:r>
                <a:rPr lang="ro-RO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algn="just">
                <a:lnSpc>
                  <a:spcPct val="107000"/>
                </a:lnSpc>
              </a:pPr>
              <a:r>
                <a:rPr lang="ro-RO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Marja comercială specifică </a:t>
              </a:r>
              <a:r>
                <a:rPr lang="ro-RO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(se modifică semestrial de către ANRE)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6801" y="2749943"/>
            <a:ext cx="2893762" cy="2227848"/>
            <a:chOff x="-2152" y="-150840"/>
            <a:chExt cx="10500503" cy="1766704"/>
          </a:xfrm>
          <a:scene3d>
            <a:camera prst="orthographicFront"/>
            <a:lightRig rig="flat" dir="t"/>
          </a:scene3d>
        </p:grpSpPr>
        <p:sp>
          <p:nvSpPr>
            <p:cNvPr id="40" name="Rounded Rectangle 39"/>
            <p:cNvSpPr/>
            <p:nvPr/>
          </p:nvSpPr>
          <p:spPr>
            <a:xfrm>
              <a:off x="0" y="0"/>
              <a:ext cx="10498351" cy="152079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Rounded Rectangle 4"/>
            <p:cNvSpPr txBox="1"/>
            <p:nvPr/>
          </p:nvSpPr>
          <p:spPr>
            <a:xfrm>
              <a:off x="-2152" y="-150840"/>
              <a:ext cx="10144320" cy="17667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ro-RO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„</a:t>
              </a:r>
              <a:r>
                <a:rPr lang="ro-RO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</a:t>
              </a:r>
              <a:r>
                <a:rPr lang="ro-RO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×</a:t>
              </a:r>
              <a:r>
                <a:rPr lang="ro-RO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CV</a:t>
              </a:r>
              <a:r>
                <a:rPr lang="ro-RO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algn="ctr">
                <a:lnSpc>
                  <a:spcPct val="107000"/>
                </a:lnSpc>
              </a:pPr>
              <a:r>
                <a:rPr lang="ro-RO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Cotația </a:t>
              </a:r>
              <a:r>
                <a:rPr lang="ro-RO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Platts</a:t>
              </a:r>
              <a:endParaRPr lang="ro-R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</a:pPr>
              <a:r>
                <a:rPr lang="ro-RO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(se modifică zilnic în funcție de prețul la bursă și Cursul de schimb leu/dolar)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5400000">
            <a:off x="1410294" y="2291949"/>
            <a:ext cx="629650" cy="750058"/>
            <a:chOff x="3355749" y="2399062"/>
            <a:chExt cx="629650" cy="750058"/>
          </a:xfrm>
        </p:grpSpPr>
        <p:sp>
          <p:nvSpPr>
            <p:cNvPr id="43" name="Right Arrow 42"/>
            <p:cNvSpPr/>
            <p:nvPr/>
          </p:nvSpPr>
          <p:spPr>
            <a:xfrm>
              <a:off x="3355749" y="2399062"/>
              <a:ext cx="629650" cy="750058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4" name="Right Arrow 4"/>
            <p:cNvSpPr txBox="1"/>
            <p:nvPr/>
          </p:nvSpPr>
          <p:spPr>
            <a:xfrm>
              <a:off x="3355749" y="2549074"/>
              <a:ext cx="440755" cy="450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</p:grpSp>
      <p:grpSp>
        <p:nvGrpSpPr>
          <p:cNvPr id="45" name="Group 44"/>
          <p:cNvGrpSpPr/>
          <p:nvPr/>
        </p:nvGrpSpPr>
        <p:grpSpPr>
          <a:xfrm rot="5400000">
            <a:off x="4276369" y="2322973"/>
            <a:ext cx="629650" cy="750058"/>
            <a:chOff x="3355749" y="2399062"/>
            <a:chExt cx="629650" cy="750058"/>
          </a:xfrm>
        </p:grpSpPr>
        <p:sp>
          <p:nvSpPr>
            <p:cNvPr id="46" name="Right Arrow 45"/>
            <p:cNvSpPr/>
            <p:nvPr/>
          </p:nvSpPr>
          <p:spPr>
            <a:xfrm>
              <a:off x="3355749" y="2399062"/>
              <a:ext cx="629650" cy="750058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7" name="Right Arrow 4"/>
            <p:cNvSpPr txBox="1"/>
            <p:nvPr/>
          </p:nvSpPr>
          <p:spPr>
            <a:xfrm>
              <a:off x="3355749" y="2549074"/>
              <a:ext cx="440755" cy="450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</p:grpSp>
      <p:grpSp>
        <p:nvGrpSpPr>
          <p:cNvPr id="48" name="Group 47"/>
          <p:cNvGrpSpPr/>
          <p:nvPr/>
        </p:nvGrpSpPr>
        <p:grpSpPr>
          <a:xfrm rot="5400000">
            <a:off x="7460278" y="2273867"/>
            <a:ext cx="629650" cy="750058"/>
            <a:chOff x="3355749" y="2399062"/>
            <a:chExt cx="629650" cy="750058"/>
          </a:xfrm>
        </p:grpSpPr>
        <p:sp>
          <p:nvSpPr>
            <p:cNvPr id="49" name="Right Arrow 48"/>
            <p:cNvSpPr/>
            <p:nvPr/>
          </p:nvSpPr>
          <p:spPr>
            <a:xfrm>
              <a:off x="3355749" y="2399062"/>
              <a:ext cx="629650" cy="750058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0" name="Right Arrow 4"/>
            <p:cNvSpPr txBox="1"/>
            <p:nvPr/>
          </p:nvSpPr>
          <p:spPr>
            <a:xfrm>
              <a:off x="3355749" y="2549074"/>
              <a:ext cx="440755" cy="450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</p:grpSp>
      <p:grpSp>
        <p:nvGrpSpPr>
          <p:cNvPr id="51" name="Group 50"/>
          <p:cNvGrpSpPr/>
          <p:nvPr/>
        </p:nvGrpSpPr>
        <p:grpSpPr>
          <a:xfrm rot="5400000">
            <a:off x="10277047" y="2322973"/>
            <a:ext cx="629650" cy="750058"/>
            <a:chOff x="3355749" y="2399062"/>
            <a:chExt cx="629650" cy="750058"/>
          </a:xfrm>
        </p:grpSpPr>
        <p:sp>
          <p:nvSpPr>
            <p:cNvPr id="52" name="Right Arrow 51"/>
            <p:cNvSpPr/>
            <p:nvPr/>
          </p:nvSpPr>
          <p:spPr>
            <a:xfrm>
              <a:off x="3355749" y="2399062"/>
              <a:ext cx="629650" cy="750058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3" name="Right Arrow 4"/>
            <p:cNvSpPr txBox="1"/>
            <p:nvPr/>
          </p:nvSpPr>
          <p:spPr>
            <a:xfrm>
              <a:off x="3355749" y="2549074"/>
              <a:ext cx="440755" cy="450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203158" y="5601968"/>
            <a:ext cx="11730224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Notă*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Toate cele 4 componente care stau la baza formării prețurilor pot fi vizualizate și verificate zilnic pe pagina oficială web: www.anre.md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6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4839" y="392835"/>
            <a:ext cx="9623090" cy="702548"/>
          </a:xfrm>
        </p:spPr>
        <p:txBody>
          <a:bodyPr>
            <a:normAutofit fontScale="90000"/>
          </a:bodyPr>
          <a:lstStyle/>
          <a:p>
            <a:r>
              <a:rPr lang="ro-MD" sz="2400" b="1" dirty="0"/>
              <a:t>MARJA COMERCIALĂ SPECIFICĂ</a:t>
            </a:r>
            <a:r>
              <a:rPr lang="ru-RU" sz="2400" dirty="0"/>
              <a:t/>
            </a:r>
            <a:br>
              <a:rPr lang="ru-RU" sz="2400" dirty="0"/>
            </a:b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376218" y="1288160"/>
            <a:ext cx="10568733" cy="5189553"/>
            <a:chOff x="-38746" y="0"/>
            <a:chExt cx="10537097" cy="1618782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10498351" cy="152079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-38746" y="2849"/>
              <a:ext cx="10409267" cy="16159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>
                <a:latin typeface="+mj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04185" y="-2295644"/>
            <a:ext cx="6939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1805824" y="2616520"/>
            <a:ext cx="896112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 </a:t>
            </a:r>
            <a:endParaRPr lang="ro-RO" sz="1400" dirty="0"/>
          </a:p>
          <a:p>
            <a:endParaRPr lang="ro-RO" sz="1600" dirty="0"/>
          </a:p>
          <a:p>
            <a:endParaRPr lang="ro-RO" sz="1700" dirty="0"/>
          </a:p>
          <a:p>
            <a:endParaRPr lang="ro-RO" sz="1700" dirty="0"/>
          </a:p>
          <a:p>
            <a:endParaRPr lang="ro-RO" sz="1700" dirty="0"/>
          </a:p>
          <a:p>
            <a:endParaRPr lang="ro-RO" sz="1700" dirty="0"/>
          </a:p>
          <a:p>
            <a:endParaRPr lang="ro-RO" sz="1700" dirty="0"/>
          </a:p>
        </p:txBody>
      </p:sp>
      <p:sp>
        <p:nvSpPr>
          <p:cNvPr id="7" name="Rectangle 6"/>
          <p:cNvSpPr/>
          <p:nvPr/>
        </p:nvSpPr>
        <p:spPr>
          <a:xfrm>
            <a:off x="1504433" y="1586040"/>
            <a:ext cx="104793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600" b="1" i="1" dirty="0"/>
              <a:t>Valoarea marjei comerciale specifice </a:t>
            </a:r>
            <a:r>
              <a:rPr lang="ro-RO" sz="1600" dirty="0"/>
              <a:t>la comercializarea cu amănuntul a produselor petroliere principale de tip standard a fost calculată la nivelul mediu sumar, trimestrial, al profitului și cheltuielilor proprii ale tuturor participanților la piața cu amănuntul a produselor petroliere principale, pentru 5 ani precedenți (2016-2020).</a:t>
            </a:r>
          </a:p>
          <a:p>
            <a:pPr algn="just"/>
            <a:r>
              <a:rPr lang="ro-RO" sz="1600" dirty="0"/>
              <a:t>Valoarea medie ponderată obținută a marjei comerciale specifice efective este de 2,91 lei/litru, la care ANRE a aplicat un coeficient de eficientizare de 10%.</a:t>
            </a:r>
          </a:p>
          <a:p>
            <a:pPr algn="just"/>
            <a:endParaRPr lang="ro-RO" sz="1600" dirty="0"/>
          </a:p>
          <a:p>
            <a:pPr algn="just"/>
            <a:endParaRPr lang="ro-RO" sz="1600" dirty="0"/>
          </a:p>
          <a:p>
            <a:pPr algn="just"/>
            <a:endParaRPr lang="ro-RO" sz="1600" dirty="0"/>
          </a:p>
          <a:p>
            <a:pPr algn="just"/>
            <a:endParaRPr lang="ro-RO" sz="1600" dirty="0"/>
          </a:p>
          <a:p>
            <a:pPr algn="just"/>
            <a:endParaRPr lang="ro-RO" sz="1600" dirty="0"/>
          </a:p>
          <a:p>
            <a:pPr algn="just"/>
            <a:endParaRPr lang="ro-RO" sz="1600" dirty="0"/>
          </a:p>
          <a:p>
            <a:pPr algn="just"/>
            <a:endParaRPr lang="ro-RO" sz="1600" dirty="0"/>
          </a:p>
          <a:p>
            <a:pPr algn="just"/>
            <a:r>
              <a:rPr lang="ro-RO" sz="1600" dirty="0"/>
              <a:t>Este necesar de menționat că Marja comercială specifică reprezintă suma maximă pe care companiile petroliere o pot include în prețul final. Această sumă este destinată pentru acoperirea tuturor cheltuielilor pe care le suportă compania în întregul lanț logistic: </a:t>
            </a:r>
            <a:r>
              <a:rPr lang="ro-RO" sz="1600" dirty="0" smtClean="0"/>
              <a:t>producător-import-transport-depozitare-cumpărător</a:t>
            </a:r>
            <a:r>
              <a:rPr lang="ro-RO" sz="1600" dirty="0"/>
              <a:t>.</a:t>
            </a:r>
          </a:p>
          <a:p>
            <a:pPr algn="just"/>
            <a:r>
              <a:rPr lang="ro-RO" sz="1600" dirty="0"/>
              <a:t> </a:t>
            </a:r>
            <a:endParaRPr lang="en-US" sz="1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56464"/>
              </p:ext>
            </p:extLst>
          </p:nvPr>
        </p:nvGraphicFramePr>
        <p:xfrm>
          <a:off x="2079057" y="2977466"/>
          <a:ext cx="8874492" cy="1208712"/>
        </p:xfrm>
        <a:graphic>
          <a:graphicData uri="http://schemas.openxmlformats.org/drawingml/2006/table">
            <a:tbl>
              <a:tblPr firstRow="1" firstCol="1" bandRow="1"/>
              <a:tblGrid>
                <a:gridCol w="5115276">
                  <a:extLst>
                    <a:ext uri="{9D8B030D-6E8A-4147-A177-3AD203B41FA5}">
                      <a16:colId xmlns:a16="http://schemas.microsoft.com/office/drawing/2014/main" val="2315971819"/>
                    </a:ext>
                  </a:extLst>
                </a:gridCol>
                <a:gridCol w="3759216">
                  <a:extLst>
                    <a:ext uri="{9D8B030D-6E8A-4147-A177-3AD203B41FA5}">
                      <a16:colId xmlns:a16="http://schemas.microsoft.com/office/drawing/2014/main" val="1833822384"/>
                    </a:ext>
                  </a:extLst>
                </a:gridCol>
              </a:tblGrid>
              <a:tr h="604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MARJA </a:t>
                      </a:r>
                      <a:r>
                        <a:rPr lang="ro-RO" sz="1600" b="1" i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MEDIE pentru anii (2016-2020)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2,91  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39535"/>
                  </a:ext>
                </a:extLst>
              </a:tr>
              <a:tr h="302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(coeficient de eficientizare)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lang="ro-RO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199098"/>
                  </a:ext>
                </a:extLst>
              </a:tr>
              <a:tr h="3021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MARJA EFICIENTIZATĂ de ANRE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2,62  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00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10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7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4839" y="392835"/>
            <a:ext cx="9623090" cy="702548"/>
          </a:xfrm>
        </p:spPr>
        <p:txBody>
          <a:bodyPr>
            <a:normAutofit fontScale="90000"/>
          </a:bodyPr>
          <a:lstStyle/>
          <a:p>
            <a:r>
              <a:rPr lang="ro-MD" sz="2400" b="1" dirty="0"/>
              <a:t>COEFICIENTUL DE EFICIENTIZARE</a:t>
            </a:r>
            <a:r>
              <a:rPr lang="ru-RU" sz="2400" dirty="0"/>
              <a:t/>
            </a:r>
            <a:br>
              <a:rPr lang="ru-RU" sz="2400" dirty="0"/>
            </a:b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515642" y="1223393"/>
            <a:ext cx="10568733" cy="5189553"/>
            <a:chOff x="-38746" y="0"/>
            <a:chExt cx="10537097" cy="1618782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10498351" cy="152079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-38746" y="2849"/>
              <a:ext cx="10409267" cy="16159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>
                <a:latin typeface="+mj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04185" y="-2295644"/>
            <a:ext cx="6939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1805824" y="2616520"/>
            <a:ext cx="896112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 </a:t>
            </a:r>
            <a:endParaRPr lang="ro-RO" sz="1400" dirty="0"/>
          </a:p>
          <a:p>
            <a:endParaRPr lang="ro-RO" sz="1600" dirty="0"/>
          </a:p>
          <a:p>
            <a:endParaRPr lang="ro-RO" sz="1700" dirty="0"/>
          </a:p>
          <a:p>
            <a:endParaRPr lang="ro-RO" sz="1700" dirty="0"/>
          </a:p>
          <a:p>
            <a:endParaRPr lang="ro-RO" sz="1700" dirty="0"/>
          </a:p>
          <a:p>
            <a:endParaRPr lang="ro-RO" sz="1700" dirty="0"/>
          </a:p>
          <a:p>
            <a:endParaRPr lang="ro-RO" sz="17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308" y="2197778"/>
            <a:ext cx="7063186" cy="37917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77609" y="1447801"/>
            <a:ext cx="1024480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În scopul respectării principiului eficienței maxime la cheltuieli minime, Agenția aplică un coeficient de eficientizare, care nu poate depăși 10% din media ponderată a marjelor comerciale specifice ale operatorilor de pe piața produselor petroliere. La estimarea acestui indice ANRE a luat în considerație tendințele de pe piețele internaționale relevante. În calitate de exemplu avem tabelul următor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o-RO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o-RO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5096932" y="2755771"/>
            <a:ext cx="4698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400" dirty="0"/>
              <a:t>Numărul de autoturisme deservite de o stație de alimentare în anul 2019</a:t>
            </a:r>
          </a:p>
        </p:txBody>
      </p:sp>
    </p:spTree>
    <p:extLst>
      <p:ext uri="{BB962C8B-B14F-4D97-AF65-F5344CB8AC3E}">
        <p14:creationId xmlns:p14="http://schemas.microsoft.com/office/powerpoint/2010/main" val="204817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8</a:t>
            </a:fld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1480457" y="51037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MD" sz="2400" b="1" dirty="0">
                <a:latin typeface="+mj-lt"/>
              </a:rPr>
              <a:t>STRUCTURA PREȚULUI FINAL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467162"/>
              </p:ext>
            </p:extLst>
          </p:nvPr>
        </p:nvGraphicFramePr>
        <p:xfrm>
          <a:off x="677490" y="1366571"/>
          <a:ext cx="6271950" cy="440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7736" y="5787851"/>
            <a:ext cx="391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1200" b="1" i="1" dirty="0">
                <a:latin typeface="+mj-lt"/>
              </a:rPr>
              <a:t>În Exemplu: Prețul Benzinei indicat este de 20,85 lei/litru</a:t>
            </a:r>
            <a:endParaRPr lang="ru-RU" sz="1200" b="1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5152" y="5787851"/>
            <a:ext cx="391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1200" b="1" i="1" dirty="0">
                <a:latin typeface="+mj-lt"/>
              </a:rPr>
              <a:t>În Exemplu: Prețul motorinei indicat este de 16,72 lei/litru</a:t>
            </a:r>
            <a:endParaRPr lang="ru-RU" sz="1200" b="1" i="1" dirty="0"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531260"/>
              </p:ext>
            </p:extLst>
          </p:nvPr>
        </p:nvGraphicFramePr>
        <p:xfrm>
          <a:off x="0" y="1275008"/>
          <a:ext cx="6302910" cy="403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754389"/>
              </p:ext>
            </p:extLst>
          </p:nvPr>
        </p:nvGraphicFramePr>
        <p:xfrm>
          <a:off x="6337704" y="1349483"/>
          <a:ext cx="6337704" cy="395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9114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6" y="392835"/>
            <a:ext cx="975112" cy="973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80E1-EF08-40CF-93C3-85D5CC32BBDD}" type="slidenum">
              <a:rPr lang="ru-RU" smtClean="0"/>
              <a:t>9</a:t>
            </a:fld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1480456" y="510370"/>
            <a:ext cx="633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2400" b="1" dirty="0">
                <a:latin typeface="+mj-lt"/>
              </a:rPr>
              <a:t>PUBLICĂRILE DE PREȚ DE CĂTRE ANRE</a:t>
            </a:r>
            <a:endParaRPr lang="ru-RU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7186" y="1024932"/>
            <a:ext cx="9586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200" b="1" i="1" dirty="0" smtClean="0">
                <a:latin typeface="+mj-lt"/>
              </a:rPr>
              <a:t>În fiecare zi lucrătoare, până la ora 12:00, Agenția publică pe pagina sa web prețurile maximale de comercializare cu amănuntul a produselor petroliere principale de tip standard. Aceste prețuri sunt valabile cu începere de la ora 00.01 pentru ziua/zilele următoare zilei în care au fost stabilite</a:t>
            </a:r>
            <a:r>
              <a:rPr lang="ro-MD" sz="1200" b="1" i="1" dirty="0" smtClean="0">
                <a:latin typeface="+mj-lt"/>
              </a:rPr>
              <a:t>.</a:t>
            </a:r>
            <a:endParaRPr lang="ro-MD" sz="1200" b="1" i="1" dirty="0">
              <a:latin typeface="+mj-lt"/>
            </a:endParaRPr>
          </a:p>
          <a:p>
            <a:pPr algn="just"/>
            <a:endParaRPr lang="ro-MD" sz="1200" b="1" i="1" dirty="0">
              <a:latin typeface="+mj-lt"/>
            </a:endParaRPr>
          </a:p>
          <a:p>
            <a:pPr algn="just"/>
            <a:endParaRPr lang="ro-MD" sz="1200" b="1" i="1" dirty="0">
              <a:latin typeface="+mj-lt"/>
            </a:endParaRPr>
          </a:p>
          <a:p>
            <a:pPr algn="just"/>
            <a:r>
              <a:rPr lang="ro-MD" sz="1200" b="1" i="1" dirty="0">
                <a:latin typeface="+mj-lt"/>
              </a:rPr>
              <a:t>EXEMPLU:</a:t>
            </a:r>
            <a:endParaRPr lang="ru-RU" sz="1200" b="1" i="1" dirty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480456" y="2093492"/>
            <a:ext cx="8399040" cy="40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26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7663</TotalTime>
  <Words>967</Words>
  <Application>Microsoft Office PowerPoint</Application>
  <PresentationFormat>Widescreen</PresentationFormat>
  <Paragraphs>165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 Conferința de presă: CU PRIVIRE LA STABILIREA PREȚURILOR LA PRODUSELE PETROLIERE ȘI APLICAREA LEGISLAȚIEI ÎN VIGOARE</vt:lpstr>
      <vt:lpstr>Legea 461/2001 – Modelele de reglementare </vt:lpstr>
      <vt:lpstr>Legea în baza inițiativei deputatului OLEINIC </vt:lpstr>
      <vt:lpstr>Legea în forma ei actuală în vigoare </vt:lpstr>
      <vt:lpstr>Componentele prețului maximal de comercializare cu amănuntul a produselor petroliere principale  </vt:lpstr>
      <vt:lpstr>MARJA COMERCIALĂ SPECIFICĂ </vt:lpstr>
      <vt:lpstr>COEFICIENTUL DE EFICIENTIZARE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Druta Cristina</dc:creator>
  <cp:lastModifiedBy>Andrei Adam</cp:lastModifiedBy>
  <cp:revision>661</cp:revision>
  <cp:lastPrinted>2021-05-20T06:53:50Z</cp:lastPrinted>
  <dcterms:created xsi:type="dcterms:W3CDTF">2020-01-29T06:29:32Z</dcterms:created>
  <dcterms:modified xsi:type="dcterms:W3CDTF">2021-09-20T16:47:45Z</dcterms:modified>
  <cp:contentStatus/>
</cp:coreProperties>
</file>