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79" r:id="rId4"/>
    <p:sldId id="280" r:id="rId5"/>
    <p:sldId id="276" r:id="rId6"/>
    <p:sldId id="275" r:id="rId7"/>
    <p:sldId id="277" r:id="rId8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872" autoAdjust="0"/>
  </p:normalViewPr>
  <p:slideViewPr>
    <p:cSldViewPr snapToGrid="0">
      <p:cViewPr varScale="1">
        <p:scale>
          <a:sx n="109" d="100"/>
          <a:sy n="109" d="100"/>
        </p:scale>
        <p:origin x="6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15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.Ursu\Gaze%20naturale%20si%20ET\Sec&#539;ia%20Tarife\Gaze%20naturale\Furnizare%20GN\Pre&#539;%20septembrie%202022\Aprobat%20vs%20solicitat%20vs%20&#238;n%20vigoa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.Ursu\Gaze%20naturale%20si%20ET\Sec&#539;ia%20Tarife\Gaze%20naturale\Furnizare%20GN\Pre&#539;%20septembrie%202022\Aprobat%20vs%20solicitat%20vs%20&#238;n%20vigoa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A.Ursu\Gaze%20naturale%20si%20ET\Sec&#539;ia%20Tarife\Gaze%20naturale\Furnizare%20GN\Pre&#539;%20septembrie%202022\Aprobat%20vs%20solicitat%20vs%20&#238;n%20vigoar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02750106048955E-2"/>
          <c:y val="7.5939365837013481E-2"/>
          <c:w val="0.91425021717871124"/>
          <c:h val="0.80543965062218459"/>
        </c:manualLayout>
      </c:layout>
      <c:lineChart>
        <c:grouping val="standard"/>
        <c:varyColors val="0"/>
        <c:ser>
          <c:idx val="0"/>
          <c:order val="1"/>
          <c:tx>
            <c:strRef>
              <c:f>'Preț mediu vs efectiv, lei'!$B$8</c:f>
              <c:strCache>
                <c:ptCount val="1"/>
                <c:pt idx="0">
                  <c:v>Prețul efectiv de import, $/1000 m³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'Preț mediu vs efectiv, lei'!$C$4:$N$4</c:f>
              <c:strCache>
                <c:ptCount val="12"/>
                <c:pt idx="0">
                  <c:v>01.2022</c:v>
                </c:pt>
                <c:pt idx="1">
                  <c:v>02.2022</c:v>
                </c:pt>
                <c:pt idx="2">
                  <c:v>03.2022</c:v>
                </c:pt>
                <c:pt idx="3">
                  <c:v>04.2022</c:v>
                </c:pt>
                <c:pt idx="4">
                  <c:v>05.2022</c:v>
                </c:pt>
                <c:pt idx="5">
                  <c:v>06.2022</c:v>
                </c:pt>
                <c:pt idx="6">
                  <c:v>07.2022</c:v>
                </c:pt>
                <c:pt idx="7">
                  <c:v>08.2022</c:v>
                </c:pt>
                <c:pt idx="8">
                  <c:v>09.2022</c:v>
                </c:pt>
                <c:pt idx="9">
                  <c:v>10.2022</c:v>
                </c:pt>
                <c:pt idx="10">
                  <c:v>11.2022</c:v>
                </c:pt>
                <c:pt idx="11">
                  <c:v>12.2022</c:v>
                </c:pt>
              </c:strCache>
            </c:strRef>
          </c:cat>
          <c:val>
            <c:numRef>
              <c:f>'Preț mediu vs efectiv, lei'!$C$8:$N$8</c:f>
              <c:numCache>
                <c:formatCode>0</c:formatCode>
                <c:ptCount val="12"/>
                <c:pt idx="0">
                  <c:v>677.4991160038453</c:v>
                </c:pt>
                <c:pt idx="1">
                  <c:v>574.92976618593138</c:v>
                </c:pt>
                <c:pt idx="2">
                  <c:v>557.0866309804868</c:v>
                </c:pt>
                <c:pt idx="3">
                  <c:v>1144.7246827608187</c:v>
                </c:pt>
                <c:pt idx="4">
                  <c:v>921.2254879809451</c:v>
                </c:pt>
                <c:pt idx="5">
                  <c:v>873.095283805745</c:v>
                </c:pt>
                <c:pt idx="6">
                  <c:v>1006.1121091153905</c:v>
                </c:pt>
                <c:pt idx="7">
                  <c:v>1458.9218112265905</c:v>
                </c:pt>
                <c:pt idx="8">
                  <c:v>1882.7782229353904</c:v>
                </c:pt>
                <c:pt idx="9">
                  <c:v>1123.650485325014</c:v>
                </c:pt>
                <c:pt idx="10">
                  <c:v>1156.5633643283443</c:v>
                </c:pt>
                <c:pt idx="11">
                  <c:v>1185.8550543864199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3-407A-A686-7B8AAC2F8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1304031"/>
        <c:axId val="1265373119"/>
      </c:lineChart>
      <c:lineChart>
        <c:grouping val="standard"/>
        <c:varyColors val="0"/>
        <c:ser>
          <c:idx val="7"/>
          <c:order val="0"/>
          <c:tx>
            <c:strRef>
              <c:f>'Preț mediu vs efectiv, lei'!$B$12</c:f>
              <c:strCache>
                <c:ptCount val="1"/>
                <c:pt idx="0">
                  <c:v>Volumul gazelor naturale consumate, mil. m³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753603781304349E-2"/>
                  <c:y val="2.6345188602362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913-407A-A686-7B8AAC2F8D08}"/>
                </c:ext>
              </c:extLst>
            </c:dLbl>
            <c:dLbl>
              <c:idx val="2"/>
              <c:layout>
                <c:manualLayout>
                  <c:x val="-3.5436922770319401E-2"/>
                  <c:y val="-2.2780855048295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913-407A-A686-7B8AAC2F8D08}"/>
                </c:ext>
              </c:extLst>
            </c:dLbl>
            <c:dLbl>
              <c:idx val="11"/>
              <c:layout>
                <c:manualLayout>
                  <c:x val="-2.5848193751947395E-2"/>
                  <c:y val="-2.6961794933458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913-407A-A686-7B8AAC2F8D08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'Preț mediu vs efectiv, lei'!$C$4:$N$4</c:f>
              <c:strCache>
                <c:ptCount val="12"/>
                <c:pt idx="0">
                  <c:v>01.2022</c:v>
                </c:pt>
                <c:pt idx="1">
                  <c:v>02.2022</c:v>
                </c:pt>
                <c:pt idx="2">
                  <c:v>03.2022</c:v>
                </c:pt>
                <c:pt idx="3">
                  <c:v>04.2022</c:v>
                </c:pt>
                <c:pt idx="4">
                  <c:v>05.2022</c:v>
                </c:pt>
                <c:pt idx="5">
                  <c:v>06.2022</c:v>
                </c:pt>
                <c:pt idx="6">
                  <c:v>07.2022</c:v>
                </c:pt>
                <c:pt idx="7">
                  <c:v>08.2022</c:v>
                </c:pt>
                <c:pt idx="8">
                  <c:v>09.2022</c:v>
                </c:pt>
                <c:pt idx="9">
                  <c:v>10.2022</c:v>
                </c:pt>
                <c:pt idx="10">
                  <c:v>11.2022</c:v>
                </c:pt>
                <c:pt idx="11">
                  <c:v>12.2022</c:v>
                </c:pt>
              </c:strCache>
            </c:strRef>
          </c:cat>
          <c:val>
            <c:numRef>
              <c:f>'Preț mediu vs efectiv, lei'!$C$12:$N$12</c:f>
              <c:numCache>
                <c:formatCode>0.0</c:formatCode>
                <c:ptCount val="12"/>
                <c:pt idx="0">
                  <c:v>191.20190200000002</c:v>
                </c:pt>
                <c:pt idx="1">
                  <c:v>139.69710200000003</c:v>
                </c:pt>
                <c:pt idx="2">
                  <c:v>151.86364100000003</c:v>
                </c:pt>
                <c:pt idx="3">
                  <c:v>45.526503999999996</c:v>
                </c:pt>
                <c:pt idx="4">
                  <c:v>28.190387999999995</c:v>
                </c:pt>
                <c:pt idx="5">
                  <c:v>26.522092999999998</c:v>
                </c:pt>
                <c:pt idx="6">
                  <c:v>26.383879000000004</c:v>
                </c:pt>
                <c:pt idx="7">
                  <c:v>26.299795</c:v>
                </c:pt>
                <c:pt idx="8">
                  <c:v>36.139009999999992</c:v>
                </c:pt>
                <c:pt idx="9">
                  <c:v>67.951451000000006</c:v>
                </c:pt>
                <c:pt idx="10">
                  <c:v>143.96694499999998</c:v>
                </c:pt>
                <c:pt idx="11">
                  <c:v>184.074884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913-407A-A686-7B8AAC2F8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8205327"/>
        <c:axId val="1178206991"/>
      </c:lineChart>
      <c:catAx>
        <c:axId val="114130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5373119"/>
        <c:crosses val="autoZero"/>
        <c:auto val="0"/>
        <c:lblAlgn val="ctr"/>
        <c:lblOffset val="100"/>
        <c:noMultiLvlLbl val="0"/>
      </c:catAx>
      <c:valAx>
        <c:axId val="1265373119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1304031"/>
        <c:crosses val="autoZero"/>
        <c:crossBetween val="between"/>
      </c:valAx>
      <c:valAx>
        <c:axId val="1178206991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8205327"/>
        <c:crosses val="max"/>
        <c:crossBetween val="between"/>
      </c:valAx>
      <c:catAx>
        <c:axId val="11782053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78206991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729828584858209"/>
          <c:y val="0.93614996998447286"/>
          <c:w val="0.68173508788127857"/>
          <c:h val="4.03370166755305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45280107846374"/>
          <c:y val="0.11025403917237493"/>
          <c:w val="0.5857919557538892"/>
          <c:h val="0.72508757999650719"/>
        </c:manualLayout>
      </c:layout>
      <c:pieChart>
        <c:varyColors val="1"/>
        <c:ser>
          <c:idx val="0"/>
          <c:order val="0"/>
          <c:tx>
            <c:strRef>
              <c:f>'Structura costuri'!$B$3</c:f>
              <c:strCache>
                <c:ptCount val="1"/>
                <c:pt idx="0">
                  <c:v>Tarif in vigoare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0776-4863-8048-460B250289F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0776-4863-8048-460B250289F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0776-4863-8048-460B250289F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0776-4863-8048-460B250289FB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776-4863-8048-460B250289FB}"/>
              </c:ext>
            </c:extLst>
          </c:dPt>
          <c:dLbls>
            <c:dLbl>
              <c:idx val="0"/>
              <c:layout>
                <c:manualLayout>
                  <c:x val="-0.10436266276830328"/>
                  <c:y val="-0.139766472379417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76-4863-8048-460B250289FB}"/>
                </c:ext>
              </c:extLst>
            </c:dLbl>
            <c:dLbl>
              <c:idx val="1"/>
              <c:layout>
                <c:manualLayout>
                  <c:x val="-5.1085139193603323E-2"/>
                  <c:y val="8.17640820538067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776-4863-8048-460B250289FB}"/>
                </c:ext>
              </c:extLst>
            </c:dLbl>
            <c:dLbl>
              <c:idx val="3"/>
              <c:layout>
                <c:manualLayout>
                  <c:x val="4.0725062418811464E-2"/>
                  <c:y val="1.34456722251768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rgbClr val="FFCC6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776-4863-8048-460B250289FB}"/>
                </c:ext>
              </c:extLst>
            </c:dLbl>
            <c:dLbl>
              <c:idx val="4"/>
              <c:layout>
                <c:manualLayout>
                  <c:x val="6.6530572046823083E-2"/>
                  <c:y val="1.89671465365110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776-4863-8048-460B250289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'Structura costuri'!$A$4:$A$8</c:f>
              <c:strCache>
                <c:ptCount val="5"/>
                <c:pt idx="0">
                  <c:v>Costul gazelor naturale</c:v>
                </c:pt>
                <c:pt idx="1">
                  <c:v>Serviciul de trasport</c:v>
                </c:pt>
                <c:pt idx="2">
                  <c:v>Serviciul de distribuție</c:v>
                </c:pt>
                <c:pt idx="3">
                  <c:v>Costul furnizării</c:v>
                </c:pt>
                <c:pt idx="4">
                  <c:v>Rentabilitatea </c:v>
                </c:pt>
              </c:strCache>
            </c:strRef>
          </c:cat>
          <c:val>
            <c:numRef>
              <c:f>'Structura costuri'!$B$4:$B$8</c:f>
              <c:numCache>
                <c:formatCode>0.0</c:formatCode>
                <c:ptCount val="5"/>
                <c:pt idx="0">
                  <c:v>93.489080033846989</c:v>
                </c:pt>
                <c:pt idx="1">
                  <c:v>0.76698652634962694</c:v>
                </c:pt>
                <c:pt idx="2">
                  <c:v>4.6137697402003015</c:v>
                </c:pt>
                <c:pt idx="3">
                  <c:v>0.6929520578408237</c:v>
                </c:pt>
                <c:pt idx="4">
                  <c:v>0.43721164176224647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776-4863-8048-460B25028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990762318206746E-2"/>
          <c:y val="0.85601257900881533"/>
          <c:w val="0.93917491652901974"/>
          <c:h val="0.11173448249089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lt1">
                  <a:lumMod val="8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solidFill>
        <a:schemeClr val="bg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194271205884125E-2"/>
          <c:y val="7.175838557370412E-2"/>
          <c:w val="0.91425021717871124"/>
          <c:h val="0.80543965062218459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'Preț mediu vs efectiv, lei'!$B$6</c:f>
              <c:strCache>
                <c:ptCount val="1"/>
                <c:pt idx="0">
                  <c:v>Preţul mediu reglementat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08B-4251-8B14-C2255BD6BA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'Preț mediu vs efectiv, lei'!$C$4:$N$4</c:f>
              <c:strCache>
                <c:ptCount val="12"/>
                <c:pt idx="0">
                  <c:v>01.2022</c:v>
                </c:pt>
                <c:pt idx="1">
                  <c:v>02.2022</c:v>
                </c:pt>
                <c:pt idx="2">
                  <c:v>03.2022</c:v>
                </c:pt>
                <c:pt idx="3">
                  <c:v>04.2022</c:v>
                </c:pt>
                <c:pt idx="4">
                  <c:v>05.2022</c:v>
                </c:pt>
                <c:pt idx="5">
                  <c:v>06.2022</c:v>
                </c:pt>
                <c:pt idx="6">
                  <c:v>07.2022</c:v>
                </c:pt>
                <c:pt idx="7">
                  <c:v>08.2022</c:v>
                </c:pt>
                <c:pt idx="8">
                  <c:v>09.2022</c:v>
                </c:pt>
                <c:pt idx="9">
                  <c:v>10.2022</c:v>
                </c:pt>
                <c:pt idx="10">
                  <c:v>11.2022</c:v>
                </c:pt>
                <c:pt idx="11">
                  <c:v>12.2022</c:v>
                </c:pt>
              </c:strCache>
            </c:strRef>
          </c:cat>
          <c:val>
            <c:numRef>
              <c:f>'Preț mediu vs efectiv, lei'!$C$6:$N$6</c:f>
              <c:numCache>
                <c:formatCode>#,##0</c:formatCode>
                <c:ptCount val="12"/>
                <c:pt idx="0">
                  <c:v>13041</c:v>
                </c:pt>
                <c:pt idx="1">
                  <c:v>13041</c:v>
                </c:pt>
                <c:pt idx="2">
                  <c:v>13041</c:v>
                </c:pt>
                <c:pt idx="3">
                  <c:v>13041</c:v>
                </c:pt>
                <c:pt idx="4">
                  <c:v>13041</c:v>
                </c:pt>
                <c:pt idx="5">
                  <c:v>16254</c:v>
                </c:pt>
                <c:pt idx="6">
                  <c:v>16254</c:v>
                </c:pt>
                <c:pt idx="7">
                  <c:v>20286</c:v>
                </c:pt>
                <c:pt idx="8">
                  <c:v>20286</c:v>
                </c:pt>
                <c:pt idx="9">
                  <c:v>26113</c:v>
                </c:pt>
                <c:pt idx="10">
                  <c:v>26113</c:v>
                </c:pt>
                <c:pt idx="11">
                  <c:v>26113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8B-4251-8B14-C2255BD6B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41304031"/>
        <c:axId val="1265373119"/>
      </c:barChart>
      <c:lineChart>
        <c:grouping val="standard"/>
        <c:varyColors val="0"/>
        <c:ser>
          <c:idx val="5"/>
          <c:order val="1"/>
          <c:tx>
            <c:strRef>
              <c:f>'Preț mediu vs efectiv, lei'!$B$9</c:f>
              <c:strCache>
                <c:ptCount val="1"/>
                <c:pt idx="0">
                  <c:v>Preț import calculat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7.5414353176397678E-3"/>
                  <c:y val="2.14256708721324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08B-4251-8B14-C2255BD6BA7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8B-4251-8B14-C2255BD6BA7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8B-4251-8B14-C2255BD6BA7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8B-4251-8B14-C2255BD6BA7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8B-4251-8B14-C2255BD6BA79}"/>
                </c:ext>
              </c:extLst>
            </c:dLbl>
            <c:dLbl>
              <c:idx val="5"/>
              <c:layout>
                <c:manualLayout>
                  <c:x val="1.3308630299793074E-2"/>
                  <c:y val="-2.3489968789448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08B-4251-8B14-C2255BD6BA7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08B-4251-8B14-C2255BD6BA79}"/>
                </c:ext>
              </c:extLst>
            </c:dLbl>
            <c:dLbl>
              <c:idx val="7"/>
              <c:layout>
                <c:manualLayout>
                  <c:x val="3.7082357591113756E-3"/>
                  <c:y val="-2.60882265749839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08B-4251-8B14-C2255BD6BA7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08B-4251-8B14-C2255BD6BA79}"/>
                </c:ext>
              </c:extLst>
            </c:dLbl>
            <c:dLbl>
              <c:idx val="9"/>
              <c:layout>
                <c:manualLayout>
                  <c:x val="3.7082357591113756E-3"/>
                  <c:y val="3.26812867399839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08B-4251-8B14-C2255BD6BA79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08B-4251-8B14-C2255BD6BA79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8B-4251-8B14-C2255BD6BA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'Preț mediu vs efectiv, lei'!$C$9:$N$9</c:f>
              <c:numCache>
                <c:formatCode>#,##0</c:formatCode>
                <c:ptCount val="12"/>
                <c:pt idx="0">
                  <c:v>10994.373000000001</c:v>
                </c:pt>
                <c:pt idx="1">
                  <c:v>10994.373000000001</c:v>
                </c:pt>
                <c:pt idx="2">
                  <c:v>10994.373000000001</c:v>
                </c:pt>
                <c:pt idx="3">
                  <c:v>10994.373000000001</c:v>
                </c:pt>
                <c:pt idx="4">
                  <c:v>10994.373000000001</c:v>
                </c:pt>
                <c:pt idx="5">
                  <c:v>12757.679999999998</c:v>
                </c:pt>
                <c:pt idx="6">
                  <c:v>12757.679999999998</c:v>
                </c:pt>
                <c:pt idx="7">
                  <c:v>16703.419999999998</c:v>
                </c:pt>
                <c:pt idx="8">
                  <c:v>16703.419999999998</c:v>
                </c:pt>
                <c:pt idx="9">
                  <c:v>22500.072</c:v>
                </c:pt>
                <c:pt idx="10">
                  <c:v>22500.072</c:v>
                </c:pt>
                <c:pt idx="11">
                  <c:v>22500.072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008B-4251-8B14-C2255BD6BA79}"/>
            </c:ext>
          </c:extLst>
        </c:ser>
        <c:ser>
          <c:idx val="6"/>
          <c:order val="2"/>
          <c:tx>
            <c:strRef>
              <c:f>'Preț mediu vs efectiv, lei'!$B$10</c:f>
              <c:strCache>
                <c:ptCount val="1"/>
                <c:pt idx="0">
                  <c:v>Preț import efectiv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5.0759301908407705E-3"/>
                  <c:y val="2.48713249908768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008B-4251-8B14-C2255BD6BA79}"/>
                </c:ext>
              </c:extLst>
            </c:dLbl>
            <c:dLbl>
              <c:idx val="2"/>
              <c:layout>
                <c:manualLayout>
                  <c:x val="-6.4615612084867574E-2"/>
                  <c:y val="-4.4114183114303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08B-4251-8B14-C2255BD6BA79}"/>
                </c:ext>
              </c:extLst>
            </c:dLbl>
            <c:dLbl>
              <c:idx val="6"/>
              <c:layout>
                <c:manualLayout>
                  <c:x val="-5.4399078520131226E-2"/>
                  <c:y val="-2.2164248717200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008B-4251-8B14-C2255BD6BA79}"/>
                </c:ext>
              </c:extLst>
            </c:dLbl>
            <c:dLbl>
              <c:idx val="7"/>
              <c:layout>
                <c:manualLayout>
                  <c:x val="-5.3032440542101163E-2"/>
                  <c:y val="-1.7983308832037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008B-4251-8B14-C2255BD6BA79}"/>
                </c:ext>
              </c:extLst>
            </c:dLbl>
            <c:dLbl>
              <c:idx val="8"/>
              <c:layout>
                <c:manualLayout>
                  <c:x val="-7.3532010212552124E-2"/>
                  <c:y val="1.128327036409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008B-4251-8B14-C2255BD6BA79}"/>
                </c:ext>
              </c:extLst>
            </c:dLbl>
            <c:dLbl>
              <c:idx val="9"/>
              <c:layout>
                <c:manualLayout>
                  <c:x val="-3.3443463002043615E-2"/>
                  <c:y val="-0.1215886857118067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008B-4251-8B14-C2255BD6BA79}"/>
                </c:ext>
              </c:extLst>
            </c:dLbl>
            <c:dLbl>
              <c:idx val="10"/>
              <c:layout>
                <c:manualLayout>
                  <c:x val="-4.3075384903083901E-2"/>
                  <c:y val="-0.1032232128008792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008B-4251-8B14-C2255BD6BA79}"/>
                </c:ext>
              </c:extLst>
            </c:dLbl>
            <c:dLbl>
              <c:idx val="11"/>
              <c:layout>
                <c:manualLayout>
                  <c:x val="-6.3683637745323707E-2"/>
                  <c:y val="-6.293730120988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008B-4251-8B14-C2255BD6BA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'Preț mediu vs efectiv, lei'!$C$10:$N$10</c:f>
              <c:numCache>
                <c:formatCode>#,##0</c:formatCode>
                <c:ptCount val="12"/>
                <c:pt idx="0">
                  <c:v>12146.678401098141</c:v>
                </c:pt>
                <c:pt idx="1">
                  <c:v>10453.487994745843</c:v>
                </c:pt>
                <c:pt idx="2">
                  <c:v>10207.108378813773</c:v>
                </c:pt>
                <c:pt idx="3">
                  <c:v>21218.044357313156</c:v>
                </c:pt>
                <c:pt idx="4">
                  <c:v>17568.046423443018</c:v>
                </c:pt>
                <c:pt idx="5">
                  <c:v>16684.850873527786</c:v>
                </c:pt>
                <c:pt idx="6">
                  <c:v>19448.147069200495</c:v>
                </c:pt>
                <c:pt idx="7">
                  <c:v>28214.088907311034</c:v>
                </c:pt>
                <c:pt idx="8">
                  <c:v>36411.048053347513</c:v>
                </c:pt>
                <c:pt idx="9">
                  <c:v>21730.276735700445</c:v>
                </c:pt>
                <c:pt idx="10">
                  <c:v>22366.778902745849</c:v>
                </c:pt>
                <c:pt idx="11">
                  <c:v>22933.250896778973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008B-4251-8B14-C2255BD6B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1304031"/>
        <c:axId val="1265373119"/>
      </c:lineChart>
      <c:lineChart>
        <c:grouping val="standard"/>
        <c:varyColors val="0"/>
        <c:ser>
          <c:idx val="7"/>
          <c:order val="3"/>
          <c:tx>
            <c:strRef>
              <c:f>'Preț mediu vs efectiv, lei'!$B$12</c:f>
              <c:strCache>
                <c:ptCount val="1"/>
                <c:pt idx="0">
                  <c:v>Volumul gazelor naturale consumate, mil. m³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3.5436922770319401E-2"/>
                  <c:y val="-2.2780855048295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008B-4251-8B14-C2255BD6BA79}"/>
                </c:ext>
              </c:extLst>
            </c:dLbl>
            <c:dLbl>
              <c:idx val="11"/>
              <c:layout>
                <c:manualLayout>
                  <c:x val="-2.5848193751947395E-2"/>
                  <c:y val="-2.6961794933458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008B-4251-8B14-C2255BD6BA79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'Preț mediu vs efectiv, lei'!$C$12:$N$12</c:f>
              <c:numCache>
                <c:formatCode>0.0</c:formatCode>
                <c:ptCount val="12"/>
                <c:pt idx="0">
                  <c:v>191.20190200000002</c:v>
                </c:pt>
                <c:pt idx="1">
                  <c:v>139.69710200000003</c:v>
                </c:pt>
                <c:pt idx="2">
                  <c:v>151.86364100000003</c:v>
                </c:pt>
                <c:pt idx="3">
                  <c:v>45.526503999999996</c:v>
                </c:pt>
                <c:pt idx="4">
                  <c:v>28.190387999999995</c:v>
                </c:pt>
                <c:pt idx="5">
                  <c:v>26.522092999999998</c:v>
                </c:pt>
                <c:pt idx="6">
                  <c:v>26.383879000000004</c:v>
                </c:pt>
                <c:pt idx="7">
                  <c:v>26.299795</c:v>
                </c:pt>
                <c:pt idx="8">
                  <c:v>36.139009999999992</c:v>
                </c:pt>
                <c:pt idx="9">
                  <c:v>67.951451000000006</c:v>
                </c:pt>
                <c:pt idx="10">
                  <c:v>143.96694499999998</c:v>
                </c:pt>
                <c:pt idx="11">
                  <c:v>184.074884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008B-4251-8B14-C2255BD6B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5360223"/>
        <c:axId val="1265361471"/>
      </c:lineChart>
      <c:catAx>
        <c:axId val="114130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5373119"/>
        <c:crosses val="autoZero"/>
        <c:auto val="0"/>
        <c:lblAlgn val="ctr"/>
        <c:lblOffset val="100"/>
        <c:noMultiLvlLbl val="0"/>
      </c:catAx>
      <c:valAx>
        <c:axId val="1265373119"/>
        <c:scaling>
          <c:orientation val="minMax"/>
          <c:max val="36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1304031"/>
        <c:crosses val="autoZero"/>
        <c:crossBetween val="between"/>
      </c:valAx>
      <c:valAx>
        <c:axId val="1265361471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5360223"/>
        <c:crosses val="max"/>
        <c:crossBetween val="between"/>
      </c:valAx>
      <c:catAx>
        <c:axId val="1265360223"/>
        <c:scaling>
          <c:orientation val="minMax"/>
        </c:scaling>
        <c:delete val="1"/>
        <c:axPos val="b"/>
        <c:majorTickMark val="out"/>
        <c:minorTickMark val="none"/>
        <c:tickLblPos val="nextTo"/>
        <c:crossAx val="1265361471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7182126292638407E-2"/>
          <c:y val="0.90881118788060467"/>
          <c:w val="0.8896009480671474"/>
          <c:h val="6.19839049044489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08/02/2022</a:t>
            </a:r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814A7-77A4-461A-B5E5-E854B5BA712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7016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08/02/2022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511CA-CB4B-49A0-B49E-3C0E84E9F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78723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o-RO" dirty="0" smtClean="0"/>
              <a:t>	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6974"/>
            <a:ext cx="1167882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08.02.2022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00325" y="6276974"/>
            <a:ext cx="6797933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Tarifele fixe și prețurile plafon pentru energia electrică produsă din surse regenerabile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8013" y="6280149"/>
            <a:ext cx="923925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>
                <a:latin typeface="Times New Roman" panose="02020603050405020304" pitchFamily="18" charset="0"/>
              </a:rPr>
              <a:t>2</a:t>
            </a:r>
            <a:endParaRPr lang="ro-RO" dirty="0"/>
          </a:p>
        </p:txBody>
      </p:sp>
      <p:grpSp>
        <p:nvGrpSpPr>
          <p:cNvPr id="15" name="Group 14"/>
          <p:cNvGrpSpPr/>
          <p:nvPr userDrawn="1"/>
        </p:nvGrpSpPr>
        <p:grpSpPr>
          <a:xfrm flipV="1">
            <a:off x="1908819" y="1351173"/>
            <a:ext cx="9216582" cy="45719"/>
            <a:chOff x="1912776" y="1446244"/>
            <a:chExt cx="8832590" cy="102638"/>
          </a:xfrm>
        </p:grpSpPr>
        <p:sp>
          <p:nvSpPr>
            <p:cNvPr id="12" name="Flowchart: Terminator 11"/>
            <p:cNvSpPr/>
            <p:nvPr userDrawn="1"/>
          </p:nvSpPr>
          <p:spPr>
            <a:xfrm>
              <a:off x="1912776" y="1446245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3" name="Flowchart: Terminator 12"/>
            <p:cNvSpPr/>
            <p:nvPr userDrawn="1"/>
          </p:nvSpPr>
          <p:spPr>
            <a:xfrm>
              <a:off x="10400134" y="1446244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124075" y="1446244"/>
              <a:ext cx="8347075" cy="10263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838200" y="6025875"/>
            <a:ext cx="10291158" cy="133004"/>
            <a:chOff x="498762" y="5336770"/>
            <a:chExt cx="10291158" cy="133004"/>
          </a:xfrm>
        </p:grpSpPr>
        <p:sp>
          <p:nvSpPr>
            <p:cNvPr id="17" name="Flowchart: Stored Data 16"/>
            <p:cNvSpPr/>
            <p:nvPr/>
          </p:nvSpPr>
          <p:spPr>
            <a:xfrm rot="10800000">
              <a:off x="498762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8144" y="5336770"/>
              <a:ext cx="9792394" cy="1330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Stored Data 18"/>
            <p:cNvSpPr/>
            <p:nvPr/>
          </p:nvSpPr>
          <p:spPr>
            <a:xfrm rot="10800000">
              <a:off x="10488583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74" y="329954"/>
            <a:ext cx="1068445" cy="106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9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35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51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13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275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896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938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744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8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o-RO" dirty="0" smtClean="0"/>
              <a:t>	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6974"/>
            <a:ext cx="1167882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08.02.2022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93741" y="6276974"/>
            <a:ext cx="660451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Tarifele fixe și prețurile plafon pentru energia electrică produsă din surse regenerabile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8013" y="6280149"/>
            <a:ext cx="923925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>
                <a:latin typeface="Times New Roman" panose="02020603050405020304" pitchFamily="18" charset="0"/>
              </a:rPr>
              <a:t>2</a:t>
            </a:r>
            <a:endParaRPr lang="ro-RO" dirty="0"/>
          </a:p>
        </p:txBody>
      </p:sp>
      <p:grpSp>
        <p:nvGrpSpPr>
          <p:cNvPr id="15" name="Group 14"/>
          <p:cNvGrpSpPr/>
          <p:nvPr userDrawn="1"/>
        </p:nvGrpSpPr>
        <p:grpSpPr>
          <a:xfrm flipV="1">
            <a:off x="1912776" y="1548881"/>
            <a:ext cx="9216582" cy="45719"/>
            <a:chOff x="1912776" y="1446244"/>
            <a:chExt cx="8832590" cy="102638"/>
          </a:xfrm>
        </p:grpSpPr>
        <p:sp>
          <p:nvSpPr>
            <p:cNvPr id="12" name="Flowchart: Terminator 11"/>
            <p:cNvSpPr/>
            <p:nvPr userDrawn="1"/>
          </p:nvSpPr>
          <p:spPr>
            <a:xfrm>
              <a:off x="1912776" y="1446245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3" name="Flowchart: Terminator 12"/>
            <p:cNvSpPr/>
            <p:nvPr userDrawn="1"/>
          </p:nvSpPr>
          <p:spPr>
            <a:xfrm>
              <a:off x="10400134" y="1446244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124075" y="1446244"/>
              <a:ext cx="8347075" cy="10263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838200" y="6042402"/>
            <a:ext cx="10291158" cy="133004"/>
            <a:chOff x="498762" y="5336770"/>
            <a:chExt cx="10291158" cy="133004"/>
          </a:xfrm>
        </p:grpSpPr>
        <p:sp>
          <p:nvSpPr>
            <p:cNvPr id="17" name="Flowchart: Stored Data 16"/>
            <p:cNvSpPr/>
            <p:nvPr/>
          </p:nvSpPr>
          <p:spPr>
            <a:xfrm rot="10800000">
              <a:off x="498762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8144" y="5336770"/>
              <a:ext cx="9792394" cy="1330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Stored Data 18"/>
            <p:cNvSpPr/>
            <p:nvPr/>
          </p:nvSpPr>
          <p:spPr>
            <a:xfrm rot="10800000">
              <a:off x="10488583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74" y="527662"/>
            <a:ext cx="1068445" cy="106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0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o-RO" dirty="0" smtClean="0"/>
              <a:t>	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6974"/>
            <a:ext cx="1167882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08.02.2022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93741" y="6276974"/>
            <a:ext cx="660451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Tarifele fixe și prețurile plafon pentru energia electrică produsă din surse regenerabile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8013" y="6280149"/>
            <a:ext cx="923925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>
                <a:latin typeface="Times New Roman" panose="02020603050405020304" pitchFamily="18" charset="0"/>
              </a:rPr>
              <a:t>2</a:t>
            </a:r>
            <a:endParaRPr lang="ro-RO" dirty="0"/>
          </a:p>
        </p:txBody>
      </p:sp>
      <p:grpSp>
        <p:nvGrpSpPr>
          <p:cNvPr id="15" name="Group 14"/>
          <p:cNvGrpSpPr/>
          <p:nvPr userDrawn="1"/>
        </p:nvGrpSpPr>
        <p:grpSpPr>
          <a:xfrm flipV="1">
            <a:off x="1912776" y="1548881"/>
            <a:ext cx="9216582" cy="45719"/>
            <a:chOff x="1912776" y="1446244"/>
            <a:chExt cx="8832590" cy="102638"/>
          </a:xfrm>
        </p:grpSpPr>
        <p:sp>
          <p:nvSpPr>
            <p:cNvPr id="12" name="Flowchart: Terminator 11"/>
            <p:cNvSpPr/>
            <p:nvPr userDrawn="1"/>
          </p:nvSpPr>
          <p:spPr>
            <a:xfrm>
              <a:off x="1912776" y="1446245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3" name="Flowchart: Terminator 12"/>
            <p:cNvSpPr/>
            <p:nvPr userDrawn="1"/>
          </p:nvSpPr>
          <p:spPr>
            <a:xfrm>
              <a:off x="10400134" y="1446244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124075" y="1446244"/>
              <a:ext cx="8347075" cy="10263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838200" y="5824034"/>
            <a:ext cx="10291158" cy="133004"/>
            <a:chOff x="498762" y="5336770"/>
            <a:chExt cx="10291158" cy="133004"/>
          </a:xfrm>
        </p:grpSpPr>
        <p:sp>
          <p:nvSpPr>
            <p:cNvPr id="17" name="Flowchart: Stored Data 16"/>
            <p:cNvSpPr/>
            <p:nvPr/>
          </p:nvSpPr>
          <p:spPr>
            <a:xfrm rot="10800000">
              <a:off x="498762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8144" y="5336770"/>
              <a:ext cx="9792394" cy="1330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Stored Data 18"/>
            <p:cNvSpPr/>
            <p:nvPr/>
          </p:nvSpPr>
          <p:spPr>
            <a:xfrm rot="10800000">
              <a:off x="10488583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18" y="527662"/>
            <a:ext cx="1068445" cy="106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0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o-RO" dirty="0" smtClean="0"/>
              <a:t>	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6974"/>
            <a:ext cx="1167882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08.02.2022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93741" y="6276974"/>
            <a:ext cx="660451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/>
              <a:t>Tarifele fixe și prețurile plafon pentru energia electrică produsă din surse regenerabile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8013" y="6280149"/>
            <a:ext cx="923925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  <a:cs typeface="Times New Roman" panose="02020603050405020304" pitchFamily="18" charset="0"/>
              </a:defRPr>
            </a:lvl1pPr>
          </a:lstStyle>
          <a:p>
            <a:r>
              <a:rPr lang="ro-RO" smtClean="0">
                <a:latin typeface="Times New Roman" panose="02020603050405020304" pitchFamily="18" charset="0"/>
              </a:rPr>
              <a:t>2</a:t>
            </a:r>
            <a:endParaRPr lang="ro-RO" dirty="0"/>
          </a:p>
        </p:txBody>
      </p:sp>
      <p:grpSp>
        <p:nvGrpSpPr>
          <p:cNvPr id="15" name="Group 14"/>
          <p:cNvGrpSpPr/>
          <p:nvPr userDrawn="1"/>
        </p:nvGrpSpPr>
        <p:grpSpPr>
          <a:xfrm flipV="1">
            <a:off x="1912776" y="1548881"/>
            <a:ext cx="9216582" cy="45719"/>
            <a:chOff x="1912776" y="1446244"/>
            <a:chExt cx="8832590" cy="102638"/>
          </a:xfrm>
        </p:grpSpPr>
        <p:sp>
          <p:nvSpPr>
            <p:cNvPr id="12" name="Flowchart: Terminator 11"/>
            <p:cNvSpPr/>
            <p:nvPr userDrawn="1"/>
          </p:nvSpPr>
          <p:spPr>
            <a:xfrm>
              <a:off x="1912776" y="1446245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3" name="Flowchart: Terminator 12"/>
            <p:cNvSpPr/>
            <p:nvPr userDrawn="1"/>
          </p:nvSpPr>
          <p:spPr>
            <a:xfrm>
              <a:off x="10400134" y="1446244"/>
              <a:ext cx="345232" cy="102637"/>
            </a:xfrm>
            <a:prstGeom prst="flowChartTerminator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124075" y="1446244"/>
              <a:ext cx="8347075" cy="10263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838200" y="5824034"/>
            <a:ext cx="10291158" cy="133004"/>
            <a:chOff x="498762" y="5336770"/>
            <a:chExt cx="10291158" cy="133004"/>
          </a:xfrm>
        </p:grpSpPr>
        <p:sp>
          <p:nvSpPr>
            <p:cNvPr id="17" name="Flowchart: Stored Data 16"/>
            <p:cNvSpPr/>
            <p:nvPr/>
          </p:nvSpPr>
          <p:spPr>
            <a:xfrm rot="10800000">
              <a:off x="498762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8144" y="5336770"/>
              <a:ext cx="9792394" cy="1330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Stored Data 18"/>
            <p:cNvSpPr/>
            <p:nvPr/>
          </p:nvSpPr>
          <p:spPr>
            <a:xfrm rot="10800000">
              <a:off x="10488583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12" y="538762"/>
            <a:ext cx="1068445" cy="106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73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Tarifele fixe și prețurile plafon pentru energia electrică produsă din surse regenerabile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o-RO" smtClean="0"/>
              <a:t>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120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Tarifele fixe și prețurile plafon pentru energia electrică produsă din surse regenerabile</a:t>
            </a:r>
            <a:endParaRPr lang="en-GB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o-RO" smtClean="0"/>
              <a:t>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86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5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60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smtClean="0"/>
              <a:t>08.02.2022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Tarifele fixe și prețurile plafon pentru energia electrică produsă din surse regenerabile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13BE9-C646-4082-BFBF-0959ECA22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19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183311"/>
            <a:ext cx="1628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0000"/>
                </a:solidFill>
              </a:defRPr>
            </a:lvl1pPr>
          </a:lstStyle>
          <a:p>
            <a:r>
              <a:rPr lang="ro-RO" smtClean="0"/>
              <a:t>08.02.2022</a:t>
            </a:r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0312" y="6183311"/>
            <a:ext cx="70770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o-RO" dirty="0" smtClean="0"/>
              <a:t>Tarifele fixe și prețurile plafon pentru energia electrică produsă din surse regenerabile</a:t>
            </a:r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77387" y="6183311"/>
            <a:ext cx="17430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86403-9283-4605-9567-743511A2A469}" type="slidenum">
              <a:rPr lang="ro-RO" smtClean="0"/>
              <a:pPr/>
              <a:t>‹#›</a:t>
            </a:fld>
            <a:endParaRPr lang="ro-RO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09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5" r:id="rId2"/>
    <p:sldLayoutId id="2147483666" r:id="rId3"/>
    <p:sldLayoutId id="2147483667" r:id="rId4"/>
    <p:sldLayoutId id="2147483663" r:id="rId5"/>
    <p:sldLayoutId id="2147483664" r:id="rId6"/>
    <p:sldLayoutId id="2147483649" r:id="rId7"/>
    <p:sldLayoutId id="214748366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09623" y="5869608"/>
            <a:ext cx="10291158" cy="133004"/>
            <a:chOff x="498762" y="5336770"/>
            <a:chExt cx="10291158" cy="133004"/>
          </a:xfrm>
        </p:grpSpPr>
        <p:sp>
          <p:nvSpPr>
            <p:cNvPr id="6" name="Flowchart: Stored Data 5"/>
            <p:cNvSpPr/>
            <p:nvPr/>
          </p:nvSpPr>
          <p:spPr>
            <a:xfrm rot="10800000">
              <a:off x="498762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48144" y="5336770"/>
              <a:ext cx="9792394" cy="13300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Flowchart: Stored Data 8"/>
            <p:cNvSpPr/>
            <p:nvPr/>
          </p:nvSpPr>
          <p:spPr>
            <a:xfrm rot="10800000">
              <a:off x="10488583" y="5336770"/>
              <a:ext cx="301337" cy="133004"/>
            </a:xfrm>
            <a:prstGeom prst="flowChartOnlineStorag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624445" y="2671464"/>
            <a:ext cx="91749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Proiectul prețurilor reglementate </a:t>
            </a:r>
          </a:p>
          <a:p>
            <a:pPr algn="ctr"/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gazele naturale</a:t>
            </a:r>
          </a:p>
          <a:p>
            <a:pPr algn="ctr"/>
            <a:endParaRPr lang="ro-RO" sz="3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RO" sz="3200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916" y="562707"/>
            <a:ext cx="1411087" cy="141108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MD" dirty="0" smtClean="0">
                <a:solidFill>
                  <a:schemeClr val="accent1">
                    <a:lumMod val="50000"/>
                  </a:schemeClr>
                </a:solidFill>
              </a:rPr>
              <a:t>23.09.2022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71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6138"/>
            <a:ext cx="10515600" cy="527540"/>
          </a:xfrm>
        </p:spPr>
        <p:txBody>
          <a:bodyPr>
            <a:normAutofit/>
          </a:bodyPr>
          <a:lstStyle/>
          <a:p>
            <a:pPr algn="ctr">
              <a:defRPr sz="12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o-MD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Evoluția prețurilor de import la</a:t>
            </a:r>
            <a:r>
              <a:rPr lang="en-GB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gazele</a:t>
            </a:r>
            <a:r>
              <a:rPr lang="en-GB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ro-MD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$/1000 </a:t>
            </a:r>
            <a:r>
              <a:rPr lang="en-GB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m³</a:t>
            </a:r>
            <a:endParaRPr lang="en-GB" sz="2400" b="1" dirty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52000" indent="-252000">
              <a:lnSpc>
                <a:spcPct val="100000"/>
              </a:lnSpc>
              <a:spcAft>
                <a:spcPts val="600"/>
              </a:spcAft>
              <a:buSzPct val="130000"/>
              <a:buBlip>
                <a:blip r:embed="rId2"/>
              </a:buBlip>
            </a:pPr>
            <a:endParaRPr lang="ro-MD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Pct val="130000"/>
              <a:buNone/>
            </a:pP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95590"/>
              </p:ext>
            </p:extLst>
          </p:nvPr>
        </p:nvGraphicFramePr>
        <p:xfrm>
          <a:off x="1613733" y="1140893"/>
          <a:ext cx="9087625" cy="5036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90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56138"/>
            <a:ext cx="10515600" cy="527540"/>
          </a:xfrm>
        </p:spPr>
        <p:txBody>
          <a:bodyPr>
            <a:normAutofit/>
          </a:bodyPr>
          <a:lstStyle/>
          <a:p>
            <a:pPr algn="ctr">
              <a:defRPr sz="12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o-MD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Evoluția prețurilor pe platforma de tranzacționare TTF, €/MWh</a:t>
            </a:r>
            <a:endParaRPr lang="en-GB" sz="2400" b="1" dirty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52000" indent="-252000">
              <a:lnSpc>
                <a:spcPct val="100000"/>
              </a:lnSpc>
              <a:spcAft>
                <a:spcPts val="600"/>
              </a:spcAft>
              <a:buSzPct val="130000"/>
              <a:buBlip>
                <a:blip r:embed="rId2"/>
              </a:buBlip>
            </a:pPr>
            <a:endParaRPr lang="ro-MD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Pct val="130000"/>
              <a:buNone/>
            </a:pP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1820008" y="1383689"/>
            <a:ext cx="8458200" cy="456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323" y="756138"/>
            <a:ext cx="10515600" cy="527540"/>
          </a:xfrm>
        </p:spPr>
        <p:txBody>
          <a:bodyPr>
            <a:normAutofit/>
          </a:bodyPr>
          <a:lstStyle/>
          <a:p>
            <a:pPr algn="ctr">
              <a:defRPr sz="12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o-MD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Evoluția prețurilor pe platforma de tranzacționare TTF, €/</a:t>
            </a:r>
            <a:r>
              <a:rPr lang="ro-MD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MWh</a:t>
            </a:r>
            <a:r>
              <a:rPr lang="ru-RU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 </a:t>
            </a:r>
            <a:r>
              <a:rPr lang="en-GB" sz="2400" b="1" dirty="0" err="1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GB" sz="2400" b="1" dirty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400" b="1" dirty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52000" indent="-252000">
              <a:lnSpc>
                <a:spcPct val="100000"/>
              </a:lnSpc>
              <a:spcAft>
                <a:spcPts val="600"/>
              </a:spcAft>
              <a:buSzPct val="130000"/>
              <a:buBlip>
                <a:blip r:embed="rId2"/>
              </a:buBlip>
            </a:pPr>
            <a:endParaRPr lang="ro-MD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Pct val="130000"/>
              <a:buNone/>
            </a:pP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1916723" y="1383689"/>
            <a:ext cx="7833946" cy="463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40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082" y="589085"/>
            <a:ext cx="8360049" cy="720040"/>
          </a:xfrm>
        </p:spPr>
        <p:txBody>
          <a:bodyPr>
            <a:normAutofit/>
          </a:bodyPr>
          <a:lstStyle/>
          <a:p>
            <a:pPr algn="ctr"/>
            <a:r>
              <a:rPr lang="ro-RO" sz="3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ro-RO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cost</a:t>
            </a:r>
            <a:endParaRPr lang="en-GB" sz="30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838200" y="6152695"/>
            <a:ext cx="1167882" cy="365125"/>
          </a:xfrm>
        </p:spPr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077407"/>
              </p:ext>
            </p:extLst>
          </p:nvPr>
        </p:nvGraphicFramePr>
        <p:xfrm>
          <a:off x="2006082" y="1399156"/>
          <a:ext cx="8759337" cy="466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1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254" y="265568"/>
            <a:ext cx="9544545" cy="1091068"/>
          </a:xfrm>
        </p:spPr>
        <p:txBody>
          <a:bodyPr>
            <a:normAutofit/>
          </a:bodyPr>
          <a:lstStyle/>
          <a:p>
            <a:pPr algn="ctr">
              <a:defRPr sz="12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o-MD" sz="26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Evoluția prețurilor </a:t>
            </a:r>
            <a:r>
              <a:rPr lang="en-GB" sz="26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GB" sz="2600" b="1" dirty="0" err="1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gazele</a:t>
            </a:r>
            <a:r>
              <a:rPr lang="en-GB" sz="26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ro-MD" sz="26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lei/1000 </a:t>
            </a:r>
            <a:r>
              <a:rPr lang="en-GB" sz="26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4361995"/>
          </a:xfrm>
        </p:spPr>
        <p:txBody>
          <a:bodyPr anchor="ctr">
            <a:normAutofit/>
          </a:bodyPr>
          <a:lstStyle/>
          <a:p>
            <a:pPr marL="252000" indent="-252000">
              <a:lnSpc>
                <a:spcPct val="100000"/>
              </a:lnSpc>
              <a:spcAft>
                <a:spcPts val="600"/>
              </a:spcAft>
              <a:buSzPct val="130000"/>
              <a:buBlip>
                <a:blip r:embed="rId2"/>
              </a:buBlip>
            </a:pPr>
            <a:endParaRPr lang="ro-MD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Pct val="130000"/>
              <a:buNone/>
            </a:pP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834288" y="6358923"/>
            <a:ext cx="1167882" cy="365125"/>
          </a:xfrm>
        </p:spPr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graphicFrame>
        <p:nvGraphicFramePr>
          <p:cNvPr id="13" name="Char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801246"/>
              </p:ext>
            </p:extLst>
          </p:nvPr>
        </p:nvGraphicFramePr>
        <p:xfrm>
          <a:off x="2002170" y="1099038"/>
          <a:ext cx="8648010" cy="5165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436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625" y="615706"/>
            <a:ext cx="9318171" cy="945417"/>
          </a:xfrm>
        </p:spPr>
        <p:txBody>
          <a:bodyPr>
            <a:normAutofit/>
          </a:bodyPr>
          <a:lstStyle/>
          <a:p>
            <a:pPr algn="ctr"/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Preţurile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reglementate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furnizarea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gazelor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MD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S.A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„</a:t>
            </a:r>
            <a:r>
              <a:rPr lang="en-GB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Moldovagaz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500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 dirty="0" smtClean="0"/>
              <a:t>23.09.2022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388704"/>
              </p:ext>
            </p:extLst>
          </p:nvPr>
        </p:nvGraphicFramePr>
        <p:xfrm>
          <a:off x="1238250" y="1782275"/>
          <a:ext cx="9715500" cy="3800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7799">
                  <a:extLst>
                    <a:ext uri="{9D8B030D-6E8A-4147-A177-3AD203B41FA5}">
                      <a16:colId xmlns:a16="http://schemas.microsoft.com/office/drawing/2014/main" val="2986866997"/>
                    </a:ext>
                  </a:extLst>
                </a:gridCol>
                <a:gridCol w="725560">
                  <a:extLst>
                    <a:ext uri="{9D8B030D-6E8A-4147-A177-3AD203B41FA5}">
                      <a16:colId xmlns:a16="http://schemas.microsoft.com/office/drawing/2014/main" val="1737655002"/>
                    </a:ext>
                  </a:extLst>
                </a:gridCol>
                <a:gridCol w="789205">
                  <a:extLst>
                    <a:ext uri="{9D8B030D-6E8A-4147-A177-3AD203B41FA5}">
                      <a16:colId xmlns:a16="http://schemas.microsoft.com/office/drawing/2014/main" val="1188239413"/>
                    </a:ext>
                  </a:extLst>
                </a:gridCol>
                <a:gridCol w="706466">
                  <a:extLst>
                    <a:ext uri="{9D8B030D-6E8A-4147-A177-3AD203B41FA5}">
                      <a16:colId xmlns:a16="http://schemas.microsoft.com/office/drawing/2014/main" val="1837250555"/>
                    </a:ext>
                  </a:extLst>
                </a:gridCol>
                <a:gridCol w="515529">
                  <a:extLst>
                    <a:ext uri="{9D8B030D-6E8A-4147-A177-3AD203B41FA5}">
                      <a16:colId xmlns:a16="http://schemas.microsoft.com/office/drawing/2014/main" val="338288080"/>
                    </a:ext>
                  </a:extLst>
                </a:gridCol>
                <a:gridCol w="840122">
                  <a:extLst>
                    <a:ext uri="{9D8B030D-6E8A-4147-A177-3AD203B41FA5}">
                      <a16:colId xmlns:a16="http://schemas.microsoft.com/office/drawing/2014/main" val="2730368679"/>
                    </a:ext>
                  </a:extLst>
                </a:gridCol>
                <a:gridCol w="773294">
                  <a:extLst>
                    <a:ext uri="{9D8B030D-6E8A-4147-A177-3AD203B41FA5}">
                      <a16:colId xmlns:a16="http://schemas.microsoft.com/office/drawing/2014/main" val="4216179941"/>
                    </a:ext>
                  </a:extLst>
                </a:gridCol>
                <a:gridCol w="515529">
                  <a:extLst>
                    <a:ext uri="{9D8B030D-6E8A-4147-A177-3AD203B41FA5}">
                      <a16:colId xmlns:a16="http://schemas.microsoft.com/office/drawing/2014/main" val="781657957"/>
                    </a:ext>
                  </a:extLst>
                </a:gridCol>
                <a:gridCol w="610998">
                  <a:extLst>
                    <a:ext uri="{9D8B030D-6E8A-4147-A177-3AD203B41FA5}">
                      <a16:colId xmlns:a16="http://schemas.microsoft.com/office/drawing/2014/main" val="2002706784"/>
                    </a:ext>
                  </a:extLst>
                </a:gridCol>
                <a:gridCol w="610998">
                  <a:extLst>
                    <a:ext uri="{9D8B030D-6E8A-4147-A177-3AD203B41FA5}">
                      <a16:colId xmlns:a16="http://schemas.microsoft.com/office/drawing/2014/main" val="758804046"/>
                    </a:ext>
                  </a:extLst>
                </a:gridCol>
              </a:tblGrid>
              <a:tr h="56408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Prețuri</a:t>
                      </a:r>
                      <a:r>
                        <a:rPr lang="en-GB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vigoare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Solicitare</a:t>
                      </a:r>
                      <a:r>
                        <a:rPr lang="en-GB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Moldovagaz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solicitat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MG/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prețuri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vigoare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o-M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Proiect</a:t>
                      </a:r>
                      <a:r>
                        <a:rPr lang="en-GB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ANRE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proiect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ANRE/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prețuri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vigoare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o-M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proiect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ANRE/</a:t>
                      </a:r>
                      <a:r>
                        <a:rPr lang="en-GB" sz="1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solicitare</a:t>
                      </a:r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MG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o-M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049539"/>
                  </a:ext>
                </a:extLst>
              </a:tr>
              <a:tr h="537221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lei/1000m³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GB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72401756"/>
                  </a:ext>
                </a:extLst>
              </a:tr>
              <a:tr h="537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punctele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intrare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reţelele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transport al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gazelor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18 819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25 277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6 458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34,3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24 716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5 897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31,3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-562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3087867"/>
                  </a:ext>
                </a:extLst>
              </a:tr>
              <a:tr h="537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punctele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ieşire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reţelele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transport al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gazelor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19 066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25 476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6 410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33,6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24 914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5 848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30,7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-562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873244"/>
                  </a:ext>
                </a:extLst>
              </a:tr>
              <a:tr h="537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punctele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ieşire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reţelele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distribuţie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gazelor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înaltă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presiune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19 317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25 737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6 420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25 175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5 858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30,3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-562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7823848"/>
                  </a:ext>
                </a:extLst>
              </a:tr>
              <a:tr h="53722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punctele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ieşire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reţelele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distribuţie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gazelor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presiune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19 654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26 054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6 400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32,6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25 493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5 839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29,7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-562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28247797"/>
                  </a:ext>
                </a:extLst>
              </a:tr>
              <a:tr h="55065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punctele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ieşire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reţelele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distribuţie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gazelor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joasă</a:t>
                      </a:r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presiune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21 296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27 665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6 369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29,9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27 103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5 807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27,3</a:t>
                      </a:r>
                      <a:endParaRPr lang="en-GB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-562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-2,0</a:t>
                      </a:r>
                      <a:endParaRPr lang="en-GB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679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2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Words>263</Words>
  <Application>Microsoft Office PowerPoint</Application>
  <PresentationFormat>Widescreen</PresentationFormat>
  <Paragraphs>103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Tempus Sans ITC</vt:lpstr>
      <vt:lpstr>Times New Roman</vt:lpstr>
      <vt:lpstr>Office Theme</vt:lpstr>
      <vt:lpstr>PowerPoint Presentation</vt:lpstr>
      <vt:lpstr>Evoluția prețurilor de import la gazele naturale, $/1000 m³</vt:lpstr>
      <vt:lpstr>Evoluția prețurilor pe platforma de tranzacționare TTF, €/MWh</vt:lpstr>
      <vt:lpstr>Evoluția prețurilor pe platforma de tranzacționare TTF, €/MWh (10 ani)</vt:lpstr>
      <vt:lpstr>Componente de cost</vt:lpstr>
      <vt:lpstr>Evoluția prețurilor la gazele naturale, lei/1000 m³</vt:lpstr>
      <vt:lpstr>Preţurile reglementate pentru furnizarea gazelor naturale de către  S.A. „Moldovagaz”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Casu Sergiu</dc:creator>
  <cp:lastModifiedBy>Alexandru Ursu</cp:lastModifiedBy>
  <cp:revision>120</cp:revision>
  <dcterms:created xsi:type="dcterms:W3CDTF">2019-09-09T10:38:59Z</dcterms:created>
  <dcterms:modified xsi:type="dcterms:W3CDTF">2022-09-23T06:39:14Z</dcterms:modified>
</cp:coreProperties>
</file>